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46"/>
  </p:notesMasterIdLst>
  <p:handoutMasterIdLst>
    <p:handoutMasterId r:id="rId47"/>
  </p:handoutMasterIdLst>
  <p:sldIdLst>
    <p:sldId id="284" r:id="rId2"/>
    <p:sldId id="262" r:id="rId3"/>
    <p:sldId id="321" r:id="rId4"/>
    <p:sldId id="323" r:id="rId5"/>
    <p:sldId id="327" r:id="rId6"/>
    <p:sldId id="328" r:id="rId7"/>
    <p:sldId id="329" r:id="rId8"/>
    <p:sldId id="331" r:id="rId9"/>
    <p:sldId id="332" r:id="rId10"/>
    <p:sldId id="325" r:id="rId11"/>
    <p:sldId id="298" r:id="rId12"/>
    <p:sldId id="287" r:id="rId13"/>
    <p:sldId id="300" r:id="rId14"/>
    <p:sldId id="301" r:id="rId15"/>
    <p:sldId id="303" r:id="rId16"/>
    <p:sldId id="290" r:id="rId17"/>
    <p:sldId id="326" r:id="rId18"/>
    <p:sldId id="291" r:id="rId19"/>
    <p:sldId id="293" r:id="rId20"/>
    <p:sldId id="295" r:id="rId21"/>
    <p:sldId id="296" r:id="rId22"/>
    <p:sldId id="324" r:id="rId23"/>
    <p:sldId id="308" r:id="rId24"/>
    <p:sldId id="312" r:id="rId25"/>
    <p:sldId id="313" r:id="rId26"/>
    <p:sldId id="309" r:id="rId27"/>
    <p:sldId id="304" r:id="rId28"/>
    <p:sldId id="263" r:id="rId29"/>
    <p:sldId id="314" r:id="rId30"/>
    <p:sldId id="351" r:id="rId31"/>
    <p:sldId id="333" r:id="rId32"/>
    <p:sldId id="334" r:id="rId33"/>
    <p:sldId id="307" r:id="rId34"/>
    <p:sldId id="342" r:id="rId35"/>
    <p:sldId id="337" r:id="rId36"/>
    <p:sldId id="339" r:id="rId37"/>
    <p:sldId id="343" r:id="rId38"/>
    <p:sldId id="341" r:id="rId39"/>
    <p:sldId id="344" r:id="rId40"/>
    <p:sldId id="345" r:id="rId41"/>
    <p:sldId id="348" r:id="rId42"/>
    <p:sldId id="346" r:id="rId43"/>
    <p:sldId id="347" r:id="rId44"/>
    <p:sldId id="350" r:id="rId45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105" d="100"/>
          <a:sy n="105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oledo\Classes\6850\Homework\HW4_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571741032370954E-2"/>
          <c:y val="5.1400554097404488E-2"/>
          <c:w val="0.8046581364829396"/>
          <c:h val="0.778267716535433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X-rays </c:v>
                </c:pt>
              </c:strCache>
            </c:strRef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Sheet1!$E$2:$E$14</c:f>
              <c:numCache>
                <c:formatCode>General</c:formatCode>
                <c:ptCount val="1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78</c:v>
                </c:pt>
                <c:pt idx="1">
                  <c:v>72.599999999999994</c:v>
                </c:pt>
                <c:pt idx="2">
                  <c:v>64</c:v>
                </c:pt>
                <c:pt idx="3">
                  <c:v>56.2</c:v>
                </c:pt>
                <c:pt idx="4">
                  <c:v>48.9</c:v>
                </c:pt>
                <c:pt idx="5">
                  <c:v>43.1</c:v>
                </c:pt>
                <c:pt idx="6">
                  <c:v>39.200000000000003</c:v>
                </c:pt>
                <c:pt idx="7">
                  <c:v>35.6</c:v>
                </c:pt>
                <c:pt idx="8">
                  <c:v>32.5</c:v>
                </c:pt>
                <c:pt idx="9">
                  <c:v>29.5</c:v>
                </c:pt>
                <c:pt idx="10">
                  <c:v>27</c:v>
                </c:pt>
                <c:pt idx="11">
                  <c:v>24.7</c:v>
                </c:pt>
                <c:pt idx="12">
                  <c:v>22.7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08-4D90-8420-F61E2BAB4786}"/>
            </c:ext>
          </c:extLst>
        </c:ser>
        <c:ser>
          <c:idx val="1"/>
          <c:order val="1"/>
          <c:tx>
            <c:v>Neutrons</c:v>
          </c:tx>
          <c:spPr>
            <a:ln w="28575">
              <a:noFill/>
            </a:ln>
          </c:spPr>
          <c:marker>
            <c:symbol val="triangle"/>
            <c:size val="5"/>
          </c:marker>
          <c:xVal>
            <c:numRef>
              <c:f>Sheet1!$E$2:$E$15</c:f>
              <c:numCache>
                <c:formatCode>General</c:formatCode>
                <c:ptCount val="1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</c:numCache>
            </c:numRef>
          </c:xVal>
          <c:yVal>
            <c:numRef>
              <c:f>Sheet1!$G$2:$G$15</c:f>
              <c:numCache>
                <c:formatCode>General</c:formatCode>
                <c:ptCount val="14"/>
                <c:pt idx="0">
                  <c:v>78</c:v>
                </c:pt>
                <c:pt idx="1">
                  <c:v>78</c:v>
                </c:pt>
                <c:pt idx="2">
                  <c:v>78</c:v>
                </c:pt>
                <c:pt idx="3">
                  <c:v>78</c:v>
                </c:pt>
                <c:pt idx="4">
                  <c:v>78</c:v>
                </c:pt>
                <c:pt idx="5">
                  <c:v>78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78</c:v>
                </c:pt>
                <c:pt idx="10">
                  <c:v>78</c:v>
                </c:pt>
                <c:pt idx="11">
                  <c:v>78</c:v>
                </c:pt>
                <c:pt idx="12">
                  <c:v>78</c:v>
                </c:pt>
                <c:pt idx="13">
                  <c:v>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08-4D90-8420-F61E2BAB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053888"/>
        <c:axId val="143054464"/>
      </c:scatterChart>
      <c:valAx>
        <c:axId val="14305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sin</a:t>
                </a:r>
                <a:r>
                  <a:rPr lang="en-US">
                    <a:sym typeface="Symbol"/>
                  </a:rPr>
                  <a:t>/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054464"/>
        <c:crosses val="autoZero"/>
        <c:crossBetween val="midCat"/>
      </c:valAx>
      <c:valAx>
        <c:axId val="143054464"/>
        <c:scaling>
          <c:orientation val="minMax"/>
          <c:max val="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fj (X-rays) or bj (neutrons)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78103674540682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3053888"/>
        <c:crosses val="autoZero"/>
        <c:crossBetween val="midCat"/>
        <c:majorUnit val="500"/>
        <c:minorUnit val="500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3070909886264215"/>
          <c:y val="0.24498651210265385"/>
          <c:w val="0.15262423447069115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BB30D4-CFA4-47D3-BB71-4A47F6F9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1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46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mtClean="0"/>
              <a:t>325 mesh = &lt; 44 micron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r>
              <a:rPr lang="en-US" altLang="en-US" smtClean="0"/>
              <a:t>True Voigt: Convolution of G and L, but messy math, slow computing. Thus generally a PV is used. Works pretty well.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r>
              <a:rPr lang="en-US" altLang="en-US" smtClean="0"/>
              <a:t>B in radians; t is crystallite size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r>
              <a:rPr lang="en-US" altLang="en-US" smtClean="0"/>
              <a:t>B in radians; t is crystallite size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6762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1" tIns="45745" rIns="91491" bIns="4574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6762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1" tIns="45745" rIns="91491" bIns="45745"/>
          <a:lstStyle/>
          <a:p>
            <a:r>
              <a:rPr lang="en-US" altLang="en-US" smtClean="0"/>
              <a:t>L: 9-100m, L1: 1-2m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6762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1" tIns="45745" rIns="91491" bIns="45745"/>
          <a:lstStyle/>
          <a:p>
            <a:r>
              <a:rPr lang="en-US" altLang="en-US" smtClean="0"/>
              <a:t>L: 9-100m, L1: 1-2m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87" tIns="45743" rIns="91487" bIns="45743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96913"/>
            <a:ext cx="457835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70388"/>
            <a:ext cx="5026025" cy="4140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26" tIns="46413" rIns="92826" bIns="46413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FB9F-651F-455C-BA31-58C419A6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AFD2-173D-496D-BFC7-3B8A9AF64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3628-E863-4118-ADF2-1B92A8C7C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F58B-9EE8-4F02-9F16-6E07AC029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824E-F326-42BB-B555-A57C86594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422F-BA6D-40DE-A621-7E22A3F0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F6BD-75C4-40C4-98F3-9DAA03996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0149-A00B-4B08-ADBB-8F2B61A1B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6700-50A1-43FA-BFFE-4BB4F061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FBC7-2CCF-4ADC-B3E0-EDFED487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8B43-178D-4CD3-A9C9-A714983F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5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691DF9-5C3D-46DF-B4DB-531CF491D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3.e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.anl.gov/Xray_Science_Division/Powder_Diffraction_Crystallography/" TargetMode="External"/><Relationship Id="rId2" Type="http://schemas.openxmlformats.org/officeDocument/2006/relationships/hyperlink" Target="http://www.mail-archive.com/rietveld_l@ill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7125" y="2286000"/>
            <a:ext cx="6729413" cy="1143000"/>
          </a:xfrm>
        </p:spPr>
        <p:txBody>
          <a:bodyPr/>
          <a:lstStyle/>
          <a:p>
            <a:pPr algn="ctr"/>
            <a:r>
              <a:rPr lang="en-US" altLang="en-US" sz="5400" smtClean="0"/>
              <a:t>Introduction to Powder X-ray Diffraction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8" y="3886200"/>
            <a:ext cx="8632825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i="1" dirty="0" smtClean="0"/>
              <a:t>19</a:t>
            </a:r>
            <a:r>
              <a:rPr lang="en-US" altLang="en-US" sz="2800" b="1" i="1" baseline="30000" dirty="0" smtClean="0"/>
              <a:t>th</a:t>
            </a:r>
            <a:r>
              <a:rPr lang="en-US" altLang="en-US" sz="2800" b="1" i="1" dirty="0" smtClean="0"/>
              <a:t> National School on Neutron and X-ray Scattering</a:t>
            </a:r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Cora Lind-Kovacs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Department of Chemistry &amp; Biochemistry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The University of Toledo, Toledo,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Goal of crystallography: Get structure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7983538" cy="496093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Single crystal experiments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Grow crystals (often hardest step)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Collect data (usually easy, both access and setup)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Determine unit cell (very easy for good quality single crystal)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Reduce data and solve (=determine approximate structure) (often easy)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Optimize structure (=refinement) (requires some care)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Powder experiments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Prepare powder sample (often easy)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Collect data (usually easy, but easy to make mistakes, too!)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Determine unit cell (can be very hard)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“Solve structure” (can be even harder – requires expert knowledge!)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Optimize structure – Rietveld refinement (requires considerable care)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4F17C5-DE94-4129-830C-80A71003C80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What is a Powder?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A perfect powder sample consists of an infinite number of small, randomly oriented crystallites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Note that this is the underlying definition for many quantitative analysis methods!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In real life, the number is of course not infinite, but should be large to give good averaging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Small particle size: 1-5 </a:t>
            </a:r>
            <a:r>
              <a:rPr lang="en-US" altLang="en-US" sz="2000" smtClean="0">
                <a:sym typeface="Symbol" pitchFamily="18" charset="2"/>
              </a:rPr>
              <a:t>m is ideal</a:t>
            </a:r>
            <a:endParaRPr lang="en-US" altLang="en-US" sz="2000" smtClean="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“Powder samples” can come in many different forms: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Loose powders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Films, sheets, blocks, wires…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Basically any “polycrystalline” sample can be used in PXRD – if it is not a single crystal, it is considered a “powder sample”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E6C089-14FB-43E7-A626-B703BA79377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Observations from Single Crystals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479550"/>
            <a:ext cx="8297863" cy="2860675"/>
          </a:xfrm>
          <a:noFill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smtClean="0"/>
              <a:t>For a single crystal, there is one orientation in real space, resulting in one orientation of the reciprocal lattice</a:t>
            </a:r>
            <a:endParaRPr lang="en-US" altLang="en-US" sz="2400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reciprocal lattice points are resolved and will result in diffraction intensity when they touch the Ewald sphere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Rotating the crystal rotates the reciprocal lattice</a:t>
            </a: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pic>
        <p:nvPicPr>
          <p:cNvPr id="16388" name="Picture 4" descr="OpticalTransformsUnit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53612" r="48541" b="24348"/>
          <a:stretch>
            <a:fillRect/>
          </a:stretch>
        </p:blipFill>
        <p:spPr bwMode="auto">
          <a:xfrm>
            <a:off x="407988" y="4333875"/>
            <a:ext cx="1782762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OpticalTransformedUnitCell"/>
          <p:cNvPicPr>
            <a:picLocks noChangeAspect="1" noChangeArrowheads="1"/>
          </p:cNvPicPr>
          <p:nvPr/>
        </p:nvPicPr>
        <p:blipFill>
          <a:blip r:embed="rId4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51688" r="50603" b="26920"/>
          <a:stretch>
            <a:fillRect/>
          </a:stretch>
        </p:blipFill>
        <p:spPr bwMode="auto">
          <a:xfrm>
            <a:off x="2354263" y="4314825"/>
            <a:ext cx="18002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OpticalTransformsUnitCell"/>
          <p:cNvPicPr>
            <a:picLocks noChangeAspect="1" noChangeArrowheads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6" t="53612" r="9518" b="24013"/>
          <a:stretch>
            <a:fillRect/>
          </a:stretch>
        </p:blipFill>
        <p:spPr bwMode="auto">
          <a:xfrm>
            <a:off x="5259388" y="4348163"/>
            <a:ext cx="163671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OpticalTransformedUnitC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1688" r="9036" b="26920"/>
          <a:stretch>
            <a:fillRect/>
          </a:stretch>
        </p:blipFill>
        <p:spPr bwMode="auto">
          <a:xfrm>
            <a:off x="6978650" y="4337050"/>
            <a:ext cx="17922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23863" y="6010275"/>
            <a:ext cx="376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Real space            Reciprocal space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59375" y="6034088"/>
            <a:ext cx="376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Real space            Reciprocal space</a:t>
            </a:r>
          </a:p>
        </p:txBody>
      </p:sp>
      <p:sp>
        <p:nvSpPr>
          <p:cNvPr id="163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F91C1C-6D3C-4F30-BE45-3242E915512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91440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Observations from Powders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479550"/>
            <a:ext cx="4614863" cy="2860675"/>
          </a:xfrm>
          <a:noFill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smtClean="0"/>
              <a:t>A powder sample consists of many crystallites with random orientations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we get many overlapping reciprocal lattices, resulting in a “sphere” of reciprocal lattice points that fulfill the Bragg condition at a given 2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the sphere will intersect the Ewald sphere in a circle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we will observe “powder rings”</a:t>
            </a: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pic>
        <p:nvPicPr>
          <p:cNvPr id="17412" name="Picture 4" descr="EwaldPowderR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 b="15384"/>
          <a:stretch>
            <a:fillRect/>
          </a:stretch>
        </p:blipFill>
        <p:spPr bwMode="auto">
          <a:xfrm>
            <a:off x="4930775" y="2465388"/>
            <a:ext cx="42132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67425" y="5853113"/>
            <a:ext cx="307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Cullity; “Elements of X-ray Diffraction”</a:t>
            </a:r>
          </a:p>
        </p:txBody>
      </p:sp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192E9D-8CAD-4548-9444-B019EDD28ED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Somewhere in Between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31800" y="5816600"/>
            <a:ext cx="8239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Anything from “several single crystals” to “almost homogeneous” is possible!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Often referred to as “graininess problem” (e.g., not enough grains in the beam).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Can result in non-random integrated intensities.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7199" r="62241" b="35995"/>
          <a:stretch>
            <a:fillRect/>
          </a:stretch>
        </p:blipFill>
        <p:spPr bwMode="auto">
          <a:xfrm>
            <a:off x="4632325" y="1404938"/>
            <a:ext cx="451167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8398" r="62241" b="35995"/>
          <a:stretch>
            <a:fillRect/>
          </a:stretch>
        </p:blipFill>
        <p:spPr bwMode="auto">
          <a:xfrm>
            <a:off x="0" y="1466850"/>
            <a:ext cx="451167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40575" y="6365875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DD4D9F-D83C-4709-8910-9BA91D83DB7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Powder Data Display</a:t>
            </a:r>
          </a:p>
        </p:txBody>
      </p:sp>
      <p:pic>
        <p:nvPicPr>
          <p:cNvPr id="19459" name="Picture 7" descr="inte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14999" r="56250" b="60001"/>
          <a:stretch>
            <a:fillRect/>
          </a:stretch>
        </p:blipFill>
        <p:spPr bwMode="auto">
          <a:xfrm>
            <a:off x="77788" y="2170113"/>
            <a:ext cx="3589337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692"/>
          <p:cNvGrpSpPr>
            <a:grpSpLocks/>
          </p:cNvGrpSpPr>
          <p:nvPr/>
        </p:nvGrpSpPr>
        <p:grpSpPr bwMode="auto">
          <a:xfrm>
            <a:off x="3625850" y="2314575"/>
            <a:ext cx="5518150" cy="3878263"/>
            <a:chOff x="2099" y="1433"/>
            <a:chExt cx="3476" cy="2443"/>
          </a:xfrm>
        </p:grpSpPr>
        <p:grpSp>
          <p:nvGrpSpPr>
            <p:cNvPr id="19463" name="Group 9"/>
            <p:cNvGrpSpPr>
              <a:grpSpLocks/>
            </p:cNvGrpSpPr>
            <p:nvPr/>
          </p:nvGrpSpPr>
          <p:grpSpPr bwMode="auto">
            <a:xfrm>
              <a:off x="2679" y="1493"/>
              <a:ext cx="2874" cy="2041"/>
              <a:chOff x="2375" y="1450"/>
              <a:chExt cx="2888" cy="2304"/>
            </a:xfrm>
          </p:grpSpPr>
          <p:sp>
            <p:nvSpPr>
              <p:cNvPr id="20941" name="Freeform 10"/>
              <p:cNvSpPr>
                <a:spLocks/>
              </p:cNvSpPr>
              <p:nvPr/>
            </p:nvSpPr>
            <p:spPr bwMode="auto">
              <a:xfrm>
                <a:off x="2375" y="3746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2" name="Freeform 11"/>
              <p:cNvSpPr>
                <a:spLocks/>
              </p:cNvSpPr>
              <p:nvPr/>
            </p:nvSpPr>
            <p:spPr bwMode="auto">
              <a:xfrm>
                <a:off x="2375" y="3363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3" name="Freeform 12"/>
              <p:cNvSpPr>
                <a:spLocks/>
              </p:cNvSpPr>
              <p:nvPr/>
            </p:nvSpPr>
            <p:spPr bwMode="auto">
              <a:xfrm>
                <a:off x="2375" y="2979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4" name="Freeform 13"/>
              <p:cNvSpPr>
                <a:spLocks/>
              </p:cNvSpPr>
              <p:nvPr/>
            </p:nvSpPr>
            <p:spPr bwMode="auto">
              <a:xfrm>
                <a:off x="2375" y="2602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5" name="Freeform 14"/>
              <p:cNvSpPr>
                <a:spLocks/>
              </p:cNvSpPr>
              <p:nvPr/>
            </p:nvSpPr>
            <p:spPr bwMode="auto">
              <a:xfrm>
                <a:off x="2375" y="2218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6" name="Freeform 15"/>
              <p:cNvSpPr>
                <a:spLocks/>
              </p:cNvSpPr>
              <p:nvPr/>
            </p:nvSpPr>
            <p:spPr bwMode="auto">
              <a:xfrm>
                <a:off x="2375" y="1834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7" name="Freeform 16"/>
              <p:cNvSpPr>
                <a:spLocks/>
              </p:cNvSpPr>
              <p:nvPr/>
            </p:nvSpPr>
            <p:spPr bwMode="auto">
              <a:xfrm>
                <a:off x="2375" y="1450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Freeform 17"/>
              <p:cNvSpPr>
                <a:spLocks/>
              </p:cNvSpPr>
              <p:nvPr/>
            </p:nvSpPr>
            <p:spPr bwMode="auto">
              <a:xfrm>
                <a:off x="237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9" name="Freeform 18"/>
              <p:cNvSpPr>
                <a:spLocks/>
              </p:cNvSpPr>
              <p:nvPr/>
            </p:nvSpPr>
            <p:spPr bwMode="auto">
              <a:xfrm>
                <a:off x="273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0" name="Freeform 19"/>
              <p:cNvSpPr>
                <a:spLocks/>
              </p:cNvSpPr>
              <p:nvPr/>
            </p:nvSpPr>
            <p:spPr bwMode="auto">
              <a:xfrm>
                <a:off x="309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1" name="Freeform 20"/>
              <p:cNvSpPr>
                <a:spLocks/>
              </p:cNvSpPr>
              <p:nvPr/>
            </p:nvSpPr>
            <p:spPr bwMode="auto">
              <a:xfrm>
                <a:off x="345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2" name="Freeform 21"/>
              <p:cNvSpPr>
                <a:spLocks/>
              </p:cNvSpPr>
              <p:nvPr/>
            </p:nvSpPr>
            <p:spPr bwMode="auto">
              <a:xfrm>
                <a:off x="381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3" name="Freeform 22"/>
              <p:cNvSpPr>
                <a:spLocks/>
              </p:cNvSpPr>
              <p:nvPr/>
            </p:nvSpPr>
            <p:spPr bwMode="auto">
              <a:xfrm>
                <a:off x="417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4" name="Freeform 23"/>
              <p:cNvSpPr>
                <a:spLocks/>
              </p:cNvSpPr>
              <p:nvPr/>
            </p:nvSpPr>
            <p:spPr bwMode="auto">
              <a:xfrm>
                <a:off x="453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5" name="Freeform 24"/>
              <p:cNvSpPr>
                <a:spLocks/>
              </p:cNvSpPr>
              <p:nvPr/>
            </p:nvSpPr>
            <p:spPr bwMode="auto">
              <a:xfrm>
                <a:off x="489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6" name="Freeform 25"/>
              <p:cNvSpPr>
                <a:spLocks/>
              </p:cNvSpPr>
              <p:nvPr/>
            </p:nvSpPr>
            <p:spPr bwMode="auto">
              <a:xfrm>
                <a:off x="525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7" name="Freeform 26"/>
              <p:cNvSpPr>
                <a:spLocks/>
              </p:cNvSpPr>
              <p:nvPr/>
            </p:nvSpPr>
            <p:spPr bwMode="auto">
              <a:xfrm>
                <a:off x="24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8" name="Freeform 27"/>
              <p:cNvSpPr>
                <a:spLocks/>
              </p:cNvSpPr>
              <p:nvPr/>
            </p:nvSpPr>
            <p:spPr bwMode="auto">
              <a:xfrm>
                <a:off x="2423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9" name="Freeform 28"/>
              <p:cNvSpPr>
                <a:spLocks/>
              </p:cNvSpPr>
              <p:nvPr/>
            </p:nvSpPr>
            <p:spPr bwMode="auto">
              <a:xfrm>
                <a:off x="24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0" name="Freeform 29"/>
              <p:cNvSpPr>
                <a:spLocks/>
              </p:cNvSpPr>
              <p:nvPr/>
            </p:nvSpPr>
            <p:spPr bwMode="auto">
              <a:xfrm>
                <a:off x="243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1" name="Freeform 30"/>
              <p:cNvSpPr>
                <a:spLocks/>
              </p:cNvSpPr>
              <p:nvPr/>
            </p:nvSpPr>
            <p:spPr bwMode="auto">
              <a:xfrm>
                <a:off x="24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2" name="Freeform 31"/>
              <p:cNvSpPr>
                <a:spLocks/>
              </p:cNvSpPr>
              <p:nvPr/>
            </p:nvSpPr>
            <p:spPr bwMode="auto">
              <a:xfrm>
                <a:off x="24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3" name="Freeform 32"/>
              <p:cNvSpPr>
                <a:spLocks/>
              </p:cNvSpPr>
              <p:nvPr/>
            </p:nvSpPr>
            <p:spPr bwMode="auto">
              <a:xfrm>
                <a:off x="24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4" name="Freeform 33"/>
              <p:cNvSpPr>
                <a:spLocks/>
              </p:cNvSpPr>
              <p:nvPr/>
            </p:nvSpPr>
            <p:spPr bwMode="auto">
              <a:xfrm>
                <a:off x="2440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5" name="Freeform 34"/>
              <p:cNvSpPr>
                <a:spLocks/>
              </p:cNvSpPr>
              <p:nvPr/>
            </p:nvSpPr>
            <p:spPr bwMode="auto">
              <a:xfrm>
                <a:off x="2447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6" name="Freeform 35"/>
              <p:cNvSpPr>
                <a:spLocks/>
              </p:cNvSpPr>
              <p:nvPr/>
            </p:nvSpPr>
            <p:spPr bwMode="auto">
              <a:xfrm>
                <a:off x="245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7" name="Freeform 36"/>
              <p:cNvSpPr>
                <a:spLocks/>
              </p:cNvSpPr>
              <p:nvPr/>
            </p:nvSpPr>
            <p:spPr bwMode="auto">
              <a:xfrm>
                <a:off x="24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8" name="Freeform 37"/>
              <p:cNvSpPr>
                <a:spLocks/>
              </p:cNvSpPr>
              <p:nvPr/>
            </p:nvSpPr>
            <p:spPr bwMode="auto">
              <a:xfrm>
                <a:off x="2464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9" name="Freeform 38"/>
              <p:cNvSpPr>
                <a:spLocks/>
              </p:cNvSpPr>
              <p:nvPr/>
            </p:nvSpPr>
            <p:spPr bwMode="auto">
              <a:xfrm>
                <a:off x="24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0" name="Freeform 39"/>
              <p:cNvSpPr>
                <a:spLocks/>
              </p:cNvSpPr>
              <p:nvPr/>
            </p:nvSpPr>
            <p:spPr bwMode="auto">
              <a:xfrm>
                <a:off x="24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1" name="Freeform 40"/>
              <p:cNvSpPr>
                <a:spLocks/>
              </p:cNvSpPr>
              <p:nvPr/>
            </p:nvSpPr>
            <p:spPr bwMode="auto">
              <a:xfrm>
                <a:off x="2472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2" name="Freeform 41"/>
              <p:cNvSpPr>
                <a:spLocks/>
              </p:cNvSpPr>
              <p:nvPr/>
            </p:nvSpPr>
            <p:spPr bwMode="auto">
              <a:xfrm>
                <a:off x="24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3" name="Freeform 42"/>
              <p:cNvSpPr>
                <a:spLocks/>
              </p:cNvSpPr>
              <p:nvPr/>
            </p:nvSpPr>
            <p:spPr bwMode="auto">
              <a:xfrm>
                <a:off x="24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4" name="Freeform 43"/>
              <p:cNvSpPr>
                <a:spLocks/>
              </p:cNvSpPr>
              <p:nvPr/>
            </p:nvSpPr>
            <p:spPr bwMode="auto">
              <a:xfrm>
                <a:off x="248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5" name="Freeform 44"/>
              <p:cNvSpPr>
                <a:spLocks/>
              </p:cNvSpPr>
              <p:nvPr/>
            </p:nvSpPr>
            <p:spPr bwMode="auto">
              <a:xfrm>
                <a:off x="2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6" name="Freeform 45"/>
              <p:cNvSpPr>
                <a:spLocks/>
              </p:cNvSpPr>
              <p:nvPr/>
            </p:nvSpPr>
            <p:spPr bwMode="auto">
              <a:xfrm>
                <a:off x="2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7" name="Freeform 46"/>
              <p:cNvSpPr>
                <a:spLocks/>
              </p:cNvSpPr>
              <p:nvPr/>
            </p:nvSpPr>
            <p:spPr bwMode="auto">
              <a:xfrm>
                <a:off x="2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8" name="Freeform 47"/>
              <p:cNvSpPr>
                <a:spLocks/>
              </p:cNvSpPr>
              <p:nvPr/>
            </p:nvSpPr>
            <p:spPr bwMode="auto">
              <a:xfrm>
                <a:off x="2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9" name="Freeform 48"/>
              <p:cNvSpPr>
                <a:spLocks/>
              </p:cNvSpPr>
              <p:nvPr/>
            </p:nvSpPr>
            <p:spPr bwMode="auto">
              <a:xfrm>
                <a:off x="2488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0" name="Freeform 49"/>
              <p:cNvSpPr>
                <a:spLocks/>
              </p:cNvSpPr>
              <p:nvPr/>
            </p:nvSpPr>
            <p:spPr bwMode="auto">
              <a:xfrm>
                <a:off x="24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1" name="Freeform 50"/>
              <p:cNvSpPr>
                <a:spLocks/>
              </p:cNvSpPr>
              <p:nvPr/>
            </p:nvSpPr>
            <p:spPr bwMode="auto">
              <a:xfrm>
                <a:off x="24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2" name="Freeform 51"/>
              <p:cNvSpPr>
                <a:spLocks/>
              </p:cNvSpPr>
              <p:nvPr/>
            </p:nvSpPr>
            <p:spPr bwMode="auto">
              <a:xfrm>
                <a:off x="24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3" name="Freeform 52"/>
              <p:cNvSpPr>
                <a:spLocks/>
              </p:cNvSpPr>
              <p:nvPr/>
            </p:nvSpPr>
            <p:spPr bwMode="auto">
              <a:xfrm>
                <a:off x="2496" y="3730"/>
                <a:ext cx="16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4" name="Freeform 53"/>
              <p:cNvSpPr>
                <a:spLocks/>
              </p:cNvSpPr>
              <p:nvPr/>
            </p:nvSpPr>
            <p:spPr bwMode="auto">
              <a:xfrm>
                <a:off x="250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5" name="Freeform 54"/>
              <p:cNvSpPr>
                <a:spLocks/>
              </p:cNvSpPr>
              <p:nvPr/>
            </p:nvSpPr>
            <p:spPr bwMode="auto">
              <a:xfrm>
                <a:off x="250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6" name="Freeform 55"/>
              <p:cNvSpPr>
                <a:spLocks/>
              </p:cNvSpPr>
              <p:nvPr/>
            </p:nvSpPr>
            <p:spPr bwMode="auto">
              <a:xfrm>
                <a:off x="2504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7" name="Freeform 56"/>
              <p:cNvSpPr>
                <a:spLocks/>
              </p:cNvSpPr>
              <p:nvPr/>
            </p:nvSpPr>
            <p:spPr bwMode="auto">
              <a:xfrm>
                <a:off x="2504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8" name="Freeform 57"/>
              <p:cNvSpPr>
                <a:spLocks/>
              </p:cNvSpPr>
              <p:nvPr/>
            </p:nvSpPr>
            <p:spPr bwMode="auto">
              <a:xfrm>
                <a:off x="2504" y="3658"/>
                <a:ext cx="16" cy="32"/>
              </a:xfrm>
              <a:custGeom>
                <a:avLst/>
                <a:gdLst>
                  <a:gd name="T0" fmla="*/ 0 w 17"/>
                  <a:gd name="T1" fmla="*/ 27 h 33"/>
                  <a:gd name="T2" fmla="*/ 8 w 17"/>
                  <a:gd name="T3" fmla="*/ 0 h 33"/>
                  <a:gd name="T4" fmla="*/ 11 w 1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33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9" name="Freeform 58"/>
              <p:cNvSpPr>
                <a:spLocks/>
              </p:cNvSpPr>
              <p:nvPr/>
            </p:nvSpPr>
            <p:spPr bwMode="auto">
              <a:xfrm>
                <a:off x="2512" y="3602"/>
                <a:ext cx="1" cy="56"/>
              </a:xfrm>
              <a:custGeom>
                <a:avLst/>
                <a:gdLst>
                  <a:gd name="T0" fmla="*/ 0 w 1"/>
                  <a:gd name="T1" fmla="*/ 43 h 59"/>
                  <a:gd name="T2" fmla="*/ 0 w 1"/>
                  <a:gd name="T3" fmla="*/ 9 h 59"/>
                  <a:gd name="T4" fmla="*/ 0 w 1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0" name="Freeform 59"/>
              <p:cNvSpPr>
                <a:spLocks/>
              </p:cNvSpPr>
              <p:nvPr/>
            </p:nvSpPr>
            <p:spPr bwMode="auto">
              <a:xfrm>
                <a:off x="2512" y="3483"/>
                <a:ext cx="1" cy="127"/>
              </a:xfrm>
              <a:custGeom>
                <a:avLst/>
                <a:gdLst>
                  <a:gd name="T0" fmla="*/ 0 w 1"/>
                  <a:gd name="T1" fmla="*/ 101 h 133"/>
                  <a:gd name="T2" fmla="*/ 0 w 1"/>
                  <a:gd name="T3" fmla="*/ 8 h 133"/>
                  <a:gd name="T4" fmla="*/ 0 w 1"/>
                  <a:gd name="T5" fmla="*/ 0 h 1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3">
                    <a:moveTo>
                      <a:pt x="0" y="1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1" name="Freeform 60"/>
              <p:cNvSpPr>
                <a:spLocks/>
              </p:cNvSpPr>
              <p:nvPr/>
            </p:nvSpPr>
            <p:spPr bwMode="auto">
              <a:xfrm>
                <a:off x="2512" y="3426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9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2" name="Freeform 61"/>
              <p:cNvSpPr>
                <a:spLocks/>
              </p:cNvSpPr>
              <p:nvPr/>
            </p:nvSpPr>
            <p:spPr bwMode="auto">
              <a:xfrm>
                <a:off x="2512" y="3411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3" name="Freeform 62"/>
              <p:cNvSpPr>
                <a:spLocks/>
              </p:cNvSpPr>
              <p:nvPr/>
            </p:nvSpPr>
            <p:spPr bwMode="auto">
              <a:xfrm>
                <a:off x="2512" y="3418"/>
                <a:ext cx="1" cy="65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8 h 67"/>
                  <a:gd name="T4" fmla="*/ 0 w 1"/>
                  <a:gd name="T5" fmla="*/ 55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" name="Freeform 63"/>
              <p:cNvSpPr>
                <a:spLocks/>
              </p:cNvSpPr>
              <p:nvPr/>
            </p:nvSpPr>
            <p:spPr bwMode="auto">
              <a:xfrm>
                <a:off x="2512" y="3474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5" name="Freeform 64"/>
              <p:cNvSpPr>
                <a:spLocks/>
              </p:cNvSpPr>
              <p:nvPr/>
            </p:nvSpPr>
            <p:spPr bwMode="auto">
              <a:xfrm>
                <a:off x="2512" y="3562"/>
                <a:ext cx="1" cy="80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61 h 83"/>
                  <a:gd name="T4" fmla="*/ 0 w 1"/>
                  <a:gd name="T5" fmla="*/ 66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6" name="Freeform 65"/>
              <p:cNvSpPr>
                <a:spLocks/>
              </p:cNvSpPr>
              <p:nvPr/>
            </p:nvSpPr>
            <p:spPr bwMode="auto">
              <a:xfrm>
                <a:off x="2512" y="3634"/>
                <a:ext cx="16" cy="48"/>
              </a:xfrm>
              <a:custGeom>
                <a:avLst/>
                <a:gdLst>
                  <a:gd name="T0" fmla="*/ 0 w 17"/>
                  <a:gd name="T1" fmla="*/ 0 h 50"/>
                  <a:gd name="T2" fmla="*/ 8 w 17"/>
                  <a:gd name="T3" fmla="*/ 38 h 50"/>
                  <a:gd name="T4" fmla="*/ 11 w 17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50">
                    <a:moveTo>
                      <a:pt x="0" y="0"/>
                    </a:moveTo>
                    <a:lnTo>
                      <a:pt x="9" y="50"/>
                    </a:lnTo>
                    <a:lnTo>
                      <a:pt x="17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7" name="Freeform 66"/>
              <p:cNvSpPr>
                <a:spLocks/>
              </p:cNvSpPr>
              <p:nvPr/>
            </p:nvSpPr>
            <p:spPr bwMode="auto">
              <a:xfrm>
                <a:off x="2520" y="3682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8" name="Freeform 67"/>
              <p:cNvSpPr>
                <a:spLocks/>
              </p:cNvSpPr>
              <p:nvPr/>
            </p:nvSpPr>
            <p:spPr bwMode="auto">
              <a:xfrm>
                <a:off x="2520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9" name="Freeform 68"/>
              <p:cNvSpPr>
                <a:spLocks/>
              </p:cNvSpPr>
              <p:nvPr/>
            </p:nvSpPr>
            <p:spPr bwMode="auto">
              <a:xfrm>
                <a:off x="2520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0" name="Freeform 69"/>
              <p:cNvSpPr>
                <a:spLocks/>
              </p:cNvSpPr>
              <p:nvPr/>
            </p:nvSpPr>
            <p:spPr bwMode="auto">
              <a:xfrm>
                <a:off x="2520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1" name="Freeform 70"/>
              <p:cNvSpPr>
                <a:spLocks/>
              </p:cNvSpPr>
              <p:nvPr/>
            </p:nvSpPr>
            <p:spPr bwMode="auto">
              <a:xfrm>
                <a:off x="25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2" name="Freeform 71"/>
              <p:cNvSpPr>
                <a:spLocks/>
              </p:cNvSpPr>
              <p:nvPr/>
            </p:nvSpPr>
            <p:spPr bwMode="auto">
              <a:xfrm>
                <a:off x="25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" name="Freeform 72"/>
              <p:cNvSpPr>
                <a:spLocks/>
              </p:cNvSpPr>
              <p:nvPr/>
            </p:nvSpPr>
            <p:spPr bwMode="auto">
              <a:xfrm>
                <a:off x="2528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4" name="Freeform 73"/>
              <p:cNvSpPr>
                <a:spLocks/>
              </p:cNvSpPr>
              <p:nvPr/>
            </p:nvSpPr>
            <p:spPr bwMode="auto">
              <a:xfrm>
                <a:off x="25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" name="Freeform 74"/>
              <p:cNvSpPr>
                <a:spLocks/>
              </p:cNvSpPr>
              <p:nvPr/>
            </p:nvSpPr>
            <p:spPr bwMode="auto">
              <a:xfrm>
                <a:off x="2536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" name="Freeform 75"/>
              <p:cNvSpPr>
                <a:spLocks/>
              </p:cNvSpPr>
              <p:nvPr/>
            </p:nvSpPr>
            <p:spPr bwMode="auto">
              <a:xfrm>
                <a:off x="2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" name="Freeform 76"/>
              <p:cNvSpPr>
                <a:spLocks/>
              </p:cNvSpPr>
              <p:nvPr/>
            </p:nvSpPr>
            <p:spPr bwMode="auto">
              <a:xfrm>
                <a:off x="2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" name="Freeform 77"/>
              <p:cNvSpPr>
                <a:spLocks/>
              </p:cNvSpPr>
              <p:nvPr/>
            </p:nvSpPr>
            <p:spPr bwMode="auto">
              <a:xfrm>
                <a:off x="2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9" name="Freeform 78"/>
              <p:cNvSpPr>
                <a:spLocks/>
              </p:cNvSpPr>
              <p:nvPr/>
            </p:nvSpPr>
            <p:spPr bwMode="auto">
              <a:xfrm>
                <a:off x="2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0" name="Freeform 79"/>
              <p:cNvSpPr>
                <a:spLocks/>
              </p:cNvSpPr>
              <p:nvPr/>
            </p:nvSpPr>
            <p:spPr bwMode="auto">
              <a:xfrm>
                <a:off x="2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1" name="Freeform 80"/>
              <p:cNvSpPr>
                <a:spLocks/>
              </p:cNvSpPr>
              <p:nvPr/>
            </p:nvSpPr>
            <p:spPr bwMode="auto">
              <a:xfrm>
                <a:off x="2544" y="3730"/>
                <a:ext cx="16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2" name="Freeform 81"/>
              <p:cNvSpPr>
                <a:spLocks/>
              </p:cNvSpPr>
              <p:nvPr/>
            </p:nvSpPr>
            <p:spPr bwMode="auto">
              <a:xfrm>
                <a:off x="25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3" name="Freeform 82"/>
              <p:cNvSpPr>
                <a:spLocks/>
              </p:cNvSpPr>
              <p:nvPr/>
            </p:nvSpPr>
            <p:spPr bwMode="auto">
              <a:xfrm>
                <a:off x="25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4" name="Freeform 83"/>
              <p:cNvSpPr>
                <a:spLocks/>
              </p:cNvSpPr>
              <p:nvPr/>
            </p:nvSpPr>
            <p:spPr bwMode="auto">
              <a:xfrm>
                <a:off x="25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5" name="Freeform 84"/>
              <p:cNvSpPr>
                <a:spLocks/>
              </p:cNvSpPr>
              <p:nvPr/>
            </p:nvSpPr>
            <p:spPr bwMode="auto">
              <a:xfrm>
                <a:off x="255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6" name="Freeform 85"/>
              <p:cNvSpPr>
                <a:spLocks/>
              </p:cNvSpPr>
              <p:nvPr/>
            </p:nvSpPr>
            <p:spPr bwMode="auto">
              <a:xfrm>
                <a:off x="256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7" name="Freeform 86"/>
              <p:cNvSpPr>
                <a:spLocks/>
              </p:cNvSpPr>
              <p:nvPr/>
            </p:nvSpPr>
            <p:spPr bwMode="auto">
              <a:xfrm>
                <a:off x="25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8" name="Freeform 87"/>
              <p:cNvSpPr>
                <a:spLocks/>
              </p:cNvSpPr>
              <p:nvPr/>
            </p:nvSpPr>
            <p:spPr bwMode="auto">
              <a:xfrm>
                <a:off x="25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9" name="Freeform 88"/>
              <p:cNvSpPr>
                <a:spLocks/>
              </p:cNvSpPr>
              <p:nvPr/>
            </p:nvSpPr>
            <p:spPr bwMode="auto">
              <a:xfrm>
                <a:off x="2568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0" name="Freeform 89"/>
              <p:cNvSpPr>
                <a:spLocks/>
              </p:cNvSpPr>
              <p:nvPr/>
            </p:nvSpPr>
            <p:spPr bwMode="auto">
              <a:xfrm>
                <a:off x="257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1" name="Freeform 90"/>
              <p:cNvSpPr>
                <a:spLocks/>
              </p:cNvSpPr>
              <p:nvPr/>
            </p:nvSpPr>
            <p:spPr bwMode="auto">
              <a:xfrm>
                <a:off x="25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2" name="Freeform 91"/>
              <p:cNvSpPr>
                <a:spLocks/>
              </p:cNvSpPr>
              <p:nvPr/>
            </p:nvSpPr>
            <p:spPr bwMode="auto">
              <a:xfrm>
                <a:off x="25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3" name="Freeform 92"/>
              <p:cNvSpPr>
                <a:spLocks/>
              </p:cNvSpPr>
              <p:nvPr/>
            </p:nvSpPr>
            <p:spPr bwMode="auto">
              <a:xfrm>
                <a:off x="2584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4" name="Freeform 93"/>
              <p:cNvSpPr>
                <a:spLocks/>
              </p:cNvSpPr>
              <p:nvPr/>
            </p:nvSpPr>
            <p:spPr bwMode="auto">
              <a:xfrm>
                <a:off x="2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5" name="Freeform 94"/>
              <p:cNvSpPr>
                <a:spLocks/>
              </p:cNvSpPr>
              <p:nvPr/>
            </p:nvSpPr>
            <p:spPr bwMode="auto">
              <a:xfrm>
                <a:off x="2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6" name="Freeform 95"/>
              <p:cNvSpPr>
                <a:spLocks/>
              </p:cNvSpPr>
              <p:nvPr/>
            </p:nvSpPr>
            <p:spPr bwMode="auto">
              <a:xfrm>
                <a:off x="2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7" name="Freeform 96"/>
              <p:cNvSpPr>
                <a:spLocks/>
              </p:cNvSpPr>
              <p:nvPr/>
            </p:nvSpPr>
            <p:spPr bwMode="auto">
              <a:xfrm>
                <a:off x="2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8" name="Freeform 97"/>
              <p:cNvSpPr>
                <a:spLocks/>
              </p:cNvSpPr>
              <p:nvPr/>
            </p:nvSpPr>
            <p:spPr bwMode="auto">
              <a:xfrm>
                <a:off x="2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9" name="Freeform 98"/>
              <p:cNvSpPr>
                <a:spLocks/>
              </p:cNvSpPr>
              <p:nvPr/>
            </p:nvSpPr>
            <p:spPr bwMode="auto">
              <a:xfrm>
                <a:off x="2592" y="3730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0" name="Freeform 99"/>
              <p:cNvSpPr>
                <a:spLocks/>
              </p:cNvSpPr>
              <p:nvPr/>
            </p:nvSpPr>
            <p:spPr bwMode="auto">
              <a:xfrm>
                <a:off x="26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1" name="Freeform 100"/>
              <p:cNvSpPr>
                <a:spLocks/>
              </p:cNvSpPr>
              <p:nvPr/>
            </p:nvSpPr>
            <p:spPr bwMode="auto">
              <a:xfrm>
                <a:off x="260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2" name="Freeform 101"/>
              <p:cNvSpPr>
                <a:spLocks/>
              </p:cNvSpPr>
              <p:nvPr/>
            </p:nvSpPr>
            <p:spPr bwMode="auto">
              <a:xfrm>
                <a:off x="26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3" name="Freeform 102"/>
              <p:cNvSpPr>
                <a:spLocks/>
              </p:cNvSpPr>
              <p:nvPr/>
            </p:nvSpPr>
            <p:spPr bwMode="auto">
              <a:xfrm>
                <a:off x="2608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4" name="Freeform 103"/>
              <p:cNvSpPr>
                <a:spLocks/>
              </p:cNvSpPr>
              <p:nvPr/>
            </p:nvSpPr>
            <p:spPr bwMode="auto">
              <a:xfrm>
                <a:off x="26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5" name="Freeform 104"/>
              <p:cNvSpPr>
                <a:spLocks/>
              </p:cNvSpPr>
              <p:nvPr/>
            </p:nvSpPr>
            <p:spPr bwMode="auto">
              <a:xfrm>
                <a:off x="26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6" name="Freeform 105"/>
              <p:cNvSpPr>
                <a:spLocks/>
              </p:cNvSpPr>
              <p:nvPr/>
            </p:nvSpPr>
            <p:spPr bwMode="auto">
              <a:xfrm>
                <a:off x="2616" y="3730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7" name="Freeform 106"/>
              <p:cNvSpPr>
                <a:spLocks/>
              </p:cNvSpPr>
              <p:nvPr/>
            </p:nvSpPr>
            <p:spPr bwMode="auto">
              <a:xfrm>
                <a:off x="26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8" name="Freeform 107"/>
              <p:cNvSpPr>
                <a:spLocks/>
              </p:cNvSpPr>
              <p:nvPr/>
            </p:nvSpPr>
            <p:spPr bwMode="auto">
              <a:xfrm>
                <a:off x="2624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9" name="Freeform 108"/>
              <p:cNvSpPr>
                <a:spLocks/>
              </p:cNvSpPr>
              <p:nvPr/>
            </p:nvSpPr>
            <p:spPr bwMode="auto">
              <a:xfrm>
                <a:off x="26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0" name="Freeform 109"/>
              <p:cNvSpPr>
                <a:spLocks/>
              </p:cNvSpPr>
              <p:nvPr/>
            </p:nvSpPr>
            <p:spPr bwMode="auto">
              <a:xfrm>
                <a:off x="26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1" name="Freeform 110"/>
              <p:cNvSpPr>
                <a:spLocks/>
              </p:cNvSpPr>
              <p:nvPr/>
            </p:nvSpPr>
            <p:spPr bwMode="auto">
              <a:xfrm>
                <a:off x="26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2" name="Freeform 111"/>
              <p:cNvSpPr>
                <a:spLocks/>
              </p:cNvSpPr>
              <p:nvPr/>
            </p:nvSpPr>
            <p:spPr bwMode="auto">
              <a:xfrm>
                <a:off x="263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3" name="Freeform 112"/>
              <p:cNvSpPr>
                <a:spLocks/>
              </p:cNvSpPr>
              <p:nvPr/>
            </p:nvSpPr>
            <p:spPr bwMode="auto">
              <a:xfrm>
                <a:off x="26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4" name="Freeform 113"/>
              <p:cNvSpPr>
                <a:spLocks/>
              </p:cNvSpPr>
              <p:nvPr/>
            </p:nvSpPr>
            <p:spPr bwMode="auto">
              <a:xfrm>
                <a:off x="2640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5" name="Freeform 114"/>
              <p:cNvSpPr>
                <a:spLocks/>
              </p:cNvSpPr>
              <p:nvPr/>
            </p:nvSpPr>
            <p:spPr bwMode="auto">
              <a:xfrm>
                <a:off x="2640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6" name="Freeform 115"/>
              <p:cNvSpPr>
                <a:spLocks/>
              </p:cNvSpPr>
              <p:nvPr/>
            </p:nvSpPr>
            <p:spPr bwMode="auto">
              <a:xfrm>
                <a:off x="2640" y="3626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9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7" name="Freeform 116"/>
              <p:cNvSpPr>
                <a:spLocks/>
              </p:cNvSpPr>
              <p:nvPr/>
            </p:nvSpPr>
            <p:spPr bwMode="auto">
              <a:xfrm>
                <a:off x="2640" y="3555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8" name="Freeform 117"/>
              <p:cNvSpPr>
                <a:spLocks/>
              </p:cNvSpPr>
              <p:nvPr/>
            </p:nvSpPr>
            <p:spPr bwMode="auto">
              <a:xfrm>
                <a:off x="2640" y="3531"/>
                <a:ext cx="15" cy="31"/>
              </a:xfrm>
              <a:custGeom>
                <a:avLst/>
                <a:gdLst>
                  <a:gd name="T0" fmla="*/ 0 w 16"/>
                  <a:gd name="T1" fmla="*/ 22 h 33"/>
                  <a:gd name="T2" fmla="*/ 8 w 16"/>
                  <a:gd name="T3" fmla="*/ 0 h 33"/>
                  <a:gd name="T4" fmla="*/ 10 w 16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9" name="Freeform 118"/>
              <p:cNvSpPr>
                <a:spLocks/>
              </p:cNvSpPr>
              <p:nvPr/>
            </p:nvSpPr>
            <p:spPr bwMode="auto">
              <a:xfrm>
                <a:off x="2648" y="3483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0" name="Freeform 119"/>
              <p:cNvSpPr>
                <a:spLocks/>
              </p:cNvSpPr>
              <p:nvPr/>
            </p:nvSpPr>
            <p:spPr bwMode="auto">
              <a:xfrm>
                <a:off x="2648" y="34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1" name="Freeform 120"/>
              <p:cNvSpPr>
                <a:spLocks/>
              </p:cNvSpPr>
              <p:nvPr/>
            </p:nvSpPr>
            <p:spPr bwMode="auto">
              <a:xfrm>
                <a:off x="2648" y="3514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1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2" name="Freeform 121"/>
              <p:cNvSpPr>
                <a:spLocks/>
              </p:cNvSpPr>
              <p:nvPr/>
            </p:nvSpPr>
            <p:spPr bwMode="auto">
              <a:xfrm>
                <a:off x="2648" y="3602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9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3" name="Freeform 122"/>
              <p:cNvSpPr>
                <a:spLocks/>
              </p:cNvSpPr>
              <p:nvPr/>
            </p:nvSpPr>
            <p:spPr bwMode="auto">
              <a:xfrm>
                <a:off x="2648" y="365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1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4" name="Freeform 123"/>
              <p:cNvSpPr>
                <a:spLocks/>
              </p:cNvSpPr>
              <p:nvPr/>
            </p:nvSpPr>
            <p:spPr bwMode="auto">
              <a:xfrm>
                <a:off x="2648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5" name="Freeform 124"/>
              <p:cNvSpPr>
                <a:spLocks/>
              </p:cNvSpPr>
              <p:nvPr/>
            </p:nvSpPr>
            <p:spPr bwMode="auto">
              <a:xfrm>
                <a:off x="264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6" name="Freeform 125"/>
              <p:cNvSpPr>
                <a:spLocks/>
              </p:cNvSpPr>
              <p:nvPr/>
            </p:nvSpPr>
            <p:spPr bwMode="auto">
              <a:xfrm>
                <a:off x="2648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7" name="Freeform 126"/>
              <p:cNvSpPr>
                <a:spLocks/>
              </p:cNvSpPr>
              <p:nvPr/>
            </p:nvSpPr>
            <p:spPr bwMode="auto">
              <a:xfrm>
                <a:off x="26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8" name="Freeform 127"/>
              <p:cNvSpPr>
                <a:spLocks/>
              </p:cNvSpPr>
              <p:nvPr/>
            </p:nvSpPr>
            <p:spPr bwMode="auto">
              <a:xfrm>
                <a:off x="26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9" name="Freeform 128"/>
              <p:cNvSpPr>
                <a:spLocks/>
              </p:cNvSpPr>
              <p:nvPr/>
            </p:nvSpPr>
            <p:spPr bwMode="auto">
              <a:xfrm>
                <a:off x="265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0" name="Freeform 129"/>
              <p:cNvSpPr>
                <a:spLocks/>
              </p:cNvSpPr>
              <p:nvPr/>
            </p:nvSpPr>
            <p:spPr bwMode="auto">
              <a:xfrm>
                <a:off x="26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1" name="Freeform 130"/>
              <p:cNvSpPr>
                <a:spLocks/>
              </p:cNvSpPr>
              <p:nvPr/>
            </p:nvSpPr>
            <p:spPr bwMode="auto">
              <a:xfrm>
                <a:off x="26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2" name="Freeform 131"/>
              <p:cNvSpPr>
                <a:spLocks/>
              </p:cNvSpPr>
              <p:nvPr/>
            </p:nvSpPr>
            <p:spPr bwMode="auto">
              <a:xfrm>
                <a:off x="26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3" name="Freeform 132"/>
              <p:cNvSpPr>
                <a:spLocks/>
              </p:cNvSpPr>
              <p:nvPr/>
            </p:nvSpPr>
            <p:spPr bwMode="auto">
              <a:xfrm>
                <a:off x="266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4" name="Freeform 133"/>
              <p:cNvSpPr>
                <a:spLocks/>
              </p:cNvSpPr>
              <p:nvPr/>
            </p:nvSpPr>
            <p:spPr bwMode="auto">
              <a:xfrm>
                <a:off x="26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5" name="Freeform 134"/>
              <p:cNvSpPr>
                <a:spLocks/>
              </p:cNvSpPr>
              <p:nvPr/>
            </p:nvSpPr>
            <p:spPr bwMode="auto">
              <a:xfrm>
                <a:off x="26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6" name="Freeform 135"/>
              <p:cNvSpPr>
                <a:spLocks/>
              </p:cNvSpPr>
              <p:nvPr/>
            </p:nvSpPr>
            <p:spPr bwMode="auto">
              <a:xfrm>
                <a:off x="26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7" name="Freeform 136"/>
              <p:cNvSpPr>
                <a:spLocks/>
              </p:cNvSpPr>
              <p:nvPr/>
            </p:nvSpPr>
            <p:spPr bwMode="auto">
              <a:xfrm>
                <a:off x="26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8" name="Freeform 137"/>
              <p:cNvSpPr>
                <a:spLocks/>
              </p:cNvSpPr>
              <p:nvPr/>
            </p:nvSpPr>
            <p:spPr bwMode="auto">
              <a:xfrm>
                <a:off x="2672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9" name="Freeform 138"/>
              <p:cNvSpPr>
                <a:spLocks/>
              </p:cNvSpPr>
              <p:nvPr/>
            </p:nvSpPr>
            <p:spPr bwMode="auto">
              <a:xfrm>
                <a:off x="2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0" name="Freeform 139"/>
              <p:cNvSpPr>
                <a:spLocks/>
              </p:cNvSpPr>
              <p:nvPr/>
            </p:nvSpPr>
            <p:spPr bwMode="auto">
              <a:xfrm>
                <a:off x="26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1" name="Freeform 140"/>
              <p:cNvSpPr>
                <a:spLocks/>
              </p:cNvSpPr>
              <p:nvPr/>
            </p:nvSpPr>
            <p:spPr bwMode="auto">
              <a:xfrm>
                <a:off x="2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2" name="Freeform 141"/>
              <p:cNvSpPr>
                <a:spLocks/>
              </p:cNvSpPr>
              <p:nvPr/>
            </p:nvSpPr>
            <p:spPr bwMode="auto">
              <a:xfrm>
                <a:off x="267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3" name="Freeform 142"/>
              <p:cNvSpPr>
                <a:spLocks/>
              </p:cNvSpPr>
              <p:nvPr/>
            </p:nvSpPr>
            <p:spPr bwMode="auto">
              <a:xfrm>
                <a:off x="26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4" name="Freeform 143"/>
              <p:cNvSpPr>
                <a:spLocks/>
              </p:cNvSpPr>
              <p:nvPr/>
            </p:nvSpPr>
            <p:spPr bwMode="auto">
              <a:xfrm>
                <a:off x="26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5" name="Freeform 144"/>
              <p:cNvSpPr>
                <a:spLocks/>
              </p:cNvSpPr>
              <p:nvPr/>
            </p:nvSpPr>
            <p:spPr bwMode="auto">
              <a:xfrm>
                <a:off x="26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6" name="Freeform 145"/>
              <p:cNvSpPr>
                <a:spLocks/>
              </p:cNvSpPr>
              <p:nvPr/>
            </p:nvSpPr>
            <p:spPr bwMode="auto">
              <a:xfrm>
                <a:off x="26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7" name="Freeform 146"/>
              <p:cNvSpPr>
                <a:spLocks/>
              </p:cNvSpPr>
              <p:nvPr/>
            </p:nvSpPr>
            <p:spPr bwMode="auto">
              <a:xfrm>
                <a:off x="268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8" name="Freeform 147"/>
              <p:cNvSpPr>
                <a:spLocks/>
              </p:cNvSpPr>
              <p:nvPr/>
            </p:nvSpPr>
            <p:spPr bwMode="auto">
              <a:xfrm>
                <a:off x="26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9" name="Freeform 148"/>
              <p:cNvSpPr>
                <a:spLocks/>
              </p:cNvSpPr>
              <p:nvPr/>
            </p:nvSpPr>
            <p:spPr bwMode="auto">
              <a:xfrm>
                <a:off x="26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0" name="Freeform 149"/>
              <p:cNvSpPr>
                <a:spLocks/>
              </p:cNvSpPr>
              <p:nvPr/>
            </p:nvSpPr>
            <p:spPr bwMode="auto">
              <a:xfrm>
                <a:off x="26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1" name="Freeform 150"/>
              <p:cNvSpPr>
                <a:spLocks/>
              </p:cNvSpPr>
              <p:nvPr/>
            </p:nvSpPr>
            <p:spPr bwMode="auto">
              <a:xfrm>
                <a:off x="26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2" name="Freeform 151"/>
              <p:cNvSpPr>
                <a:spLocks/>
              </p:cNvSpPr>
              <p:nvPr/>
            </p:nvSpPr>
            <p:spPr bwMode="auto">
              <a:xfrm>
                <a:off x="26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3" name="Freeform 152"/>
              <p:cNvSpPr>
                <a:spLocks/>
              </p:cNvSpPr>
              <p:nvPr/>
            </p:nvSpPr>
            <p:spPr bwMode="auto">
              <a:xfrm>
                <a:off x="269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4" name="Freeform 153"/>
              <p:cNvSpPr>
                <a:spLocks/>
              </p:cNvSpPr>
              <p:nvPr/>
            </p:nvSpPr>
            <p:spPr bwMode="auto">
              <a:xfrm>
                <a:off x="27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5" name="Freeform 154"/>
              <p:cNvSpPr>
                <a:spLocks/>
              </p:cNvSpPr>
              <p:nvPr/>
            </p:nvSpPr>
            <p:spPr bwMode="auto">
              <a:xfrm>
                <a:off x="27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6" name="Freeform 155"/>
              <p:cNvSpPr>
                <a:spLocks/>
              </p:cNvSpPr>
              <p:nvPr/>
            </p:nvSpPr>
            <p:spPr bwMode="auto">
              <a:xfrm>
                <a:off x="27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7" name="Freeform 156"/>
              <p:cNvSpPr>
                <a:spLocks/>
              </p:cNvSpPr>
              <p:nvPr/>
            </p:nvSpPr>
            <p:spPr bwMode="auto">
              <a:xfrm>
                <a:off x="27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8" name="Freeform 157"/>
              <p:cNvSpPr>
                <a:spLocks/>
              </p:cNvSpPr>
              <p:nvPr/>
            </p:nvSpPr>
            <p:spPr bwMode="auto">
              <a:xfrm>
                <a:off x="27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9" name="Freeform 158"/>
              <p:cNvSpPr>
                <a:spLocks/>
              </p:cNvSpPr>
              <p:nvPr/>
            </p:nvSpPr>
            <p:spPr bwMode="auto">
              <a:xfrm>
                <a:off x="2703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0" name="Freeform 159"/>
              <p:cNvSpPr>
                <a:spLocks/>
              </p:cNvSpPr>
              <p:nvPr/>
            </p:nvSpPr>
            <p:spPr bwMode="auto">
              <a:xfrm>
                <a:off x="271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1" name="Freeform 160"/>
              <p:cNvSpPr>
                <a:spLocks/>
              </p:cNvSpPr>
              <p:nvPr/>
            </p:nvSpPr>
            <p:spPr bwMode="auto">
              <a:xfrm>
                <a:off x="271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2" name="Freeform 161"/>
              <p:cNvSpPr>
                <a:spLocks/>
              </p:cNvSpPr>
              <p:nvPr/>
            </p:nvSpPr>
            <p:spPr bwMode="auto">
              <a:xfrm>
                <a:off x="27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3" name="Freeform 162"/>
              <p:cNvSpPr>
                <a:spLocks/>
              </p:cNvSpPr>
              <p:nvPr/>
            </p:nvSpPr>
            <p:spPr bwMode="auto">
              <a:xfrm>
                <a:off x="272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4" name="Freeform 163"/>
              <p:cNvSpPr>
                <a:spLocks/>
              </p:cNvSpPr>
              <p:nvPr/>
            </p:nvSpPr>
            <p:spPr bwMode="auto">
              <a:xfrm>
                <a:off x="27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5" name="Freeform 164"/>
              <p:cNvSpPr>
                <a:spLocks/>
              </p:cNvSpPr>
              <p:nvPr/>
            </p:nvSpPr>
            <p:spPr bwMode="auto">
              <a:xfrm>
                <a:off x="2720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6" name="Freeform 165"/>
              <p:cNvSpPr>
                <a:spLocks/>
              </p:cNvSpPr>
              <p:nvPr/>
            </p:nvSpPr>
            <p:spPr bwMode="auto">
              <a:xfrm>
                <a:off x="272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7" name="Freeform 166"/>
              <p:cNvSpPr>
                <a:spLocks/>
              </p:cNvSpPr>
              <p:nvPr/>
            </p:nvSpPr>
            <p:spPr bwMode="auto">
              <a:xfrm>
                <a:off x="272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8" name="Freeform 167"/>
              <p:cNvSpPr>
                <a:spLocks/>
              </p:cNvSpPr>
              <p:nvPr/>
            </p:nvSpPr>
            <p:spPr bwMode="auto">
              <a:xfrm>
                <a:off x="2727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9" name="Freeform 168"/>
              <p:cNvSpPr>
                <a:spLocks/>
              </p:cNvSpPr>
              <p:nvPr/>
            </p:nvSpPr>
            <p:spPr bwMode="auto">
              <a:xfrm>
                <a:off x="27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0" name="Freeform 169"/>
              <p:cNvSpPr>
                <a:spLocks/>
              </p:cNvSpPr>
              <p:nvPr/>
            </p:nvSpPr>
            <p:spPr bwMode="auto">
              <a:xfrm>
                <a:off x="273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1" name="Freeform 170"/>
              <p:cNvSpPr>
                <a:spLocks/>
              </p:cNvSpPr>
              <p:nvPr/>
            </p:nvSpPr>
            <p:spPr bwMode="auto">
              <a:xfrm>
                <a:off x="2744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2" name="Freeform 171"/>
              <p:cNvSpPr>
                <a:spLocks/>
              </p:cNvSpPr>
              <p:nvPr/>
            </p:nvSpPr>
            <p:spPr bwMode="auto">
              <a:xfrm>
                <a:off x="275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3" name="Freeform 172"/>
              <p:cNvSpPr>
                <a:spLocks/>
              </p:cNvSpPr>
              <p:nvPr/>
            </p:nvSpPr>
            <p:spPr bwMode="auto">
              <a:xfrm>
                <a:off x="2751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4" name="Freeform 173"/>
              <p:cNvSpPr>
                <a:spLocks/>
              </p:cNvSpPr>
              <p:nvPr/>
            </p:nvSpPr>
            <p:spPr bwMode="auto">
              <a:xfrm>
                <a:off x="275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5" name="Freeform 174"/>
              <p:cNvSpPr>
                <a:spLocks/>
              </p:cNvSpPr>
              <p:nvPr/>
            </p:nvSpPr>
            <p:spPr bwMode="auto">
              <a:xfrm>
                <a:off x="2751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6" name="Freeform 175"/>
              <p:cNvSpPr>
                <a:spLocks/>
              </p:cNvSpPr>
              <p:nvPr/>
            </p:nvSpPr>
            <p:spPr bwMode="auto">
              <a:xfrm>
                <a:off x="2751" y="3666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7" name="Freeform 176"/>
              <p:cNvSpPr>
                <a:spLocks/>
              </p:cNvSpPr>
              <p:nvPr/>
            </p:nvSpPr>
            <p:spPr bwMode="auto">
              <a:xfrm>
                <a:off x="2751" y="3650"/>
                <a:ext cx="17" cy="24"/>
              </a:xfrm>
              <a:custGeom>
                <a:avLst/>
                <a:gdLst>
                  <a:gd name="T0" fmla="*/ 0 w 17"/>
                  <a:gd name="T1" fmla="*/ 19 h 25"/>
                  <a:gd name="T2" fmla="*/ 9 w 17"/>
                  <a:gd name="T3" fmla="*/ 0 h 25"/>
                  <a:gd name="T4" fmla="*/ 17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8" name="Freeform 177"/>
              <p:cNvSpPr>
                <a:spLocks/>
              </p:cNvSpPr>
              <p:nvPr/>
            </p:nvSpPr>
            <p:spPr bwMode="auto">
              <a:xfrm>
                <a:off x="2760" y="360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9" name="Freeform 178"/>
              <p:cNvSpPr>
                <a:spLocks/>
              </p:cNvSpPr>
              <p:nvPr/>
            </p:nvSpPr>
            <p:spPr bwMode="auto">
              <a:xfrm>
                <a:off x="2760" y="3387"/>
                <a:ext cx="1" cy="223"/>
              </a:xfrm>
              <a:custGeom>
                <a:avLst/>
                <a:gdLst>
                  <a:gd name="T0" fmla="*/ 0 w 1"/>
                  <a:gd name="T1" fmla="*/ 179 h 233"/>
                  <a:gd name="T2" fmla="*/ 0 w 1"/>
                  <a:gd name="T3" fmla="*/ 8 h 233"/>
                  <a:gd name="T4" fmla="*/ 0 w 1"/>
                  <a:gd name="T5" fmla="*/ 0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3">
                    <a:moveTo>
                      <a:pt x="0" y="2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0" name="Freeform 179"/>
              <p:cNvSpPr>
                <a:spLocks/>
              </p:cNvSpPr>
              <p:nvPr/>
            </p:nvSpPr>
            <p:spPr bwMode="auto">
              <a:xfrm>
                <a:off x="2760" y="2979"/>
                <a:ext cx="1" cy="415"/>
              </a:xfrm>
              <a:custGeom>
                <a:avLst/>
                <a:gdLst>
                  <a:gd name="T0" fmla="*/ 0 w 1"/>
                  <a:gd name="T1" fmla="*/ 335 h 433"/>
                  <a:gd name="T2" fmla="*/ 0 w 1"/>
                  <a:gd name="T3" fmla="*/ 8 h 433"/>
                  <a:gd name="T4" fmla="*/ 0 w 1"/>
                  <a:gd name="T5" fmla="*/ 0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3">
                    <a:moveTo>
                      <a:pt x="0" y="4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1" name="Freeform 180"/>
              <p:cNvSpPr>
                <a:spLocks/>
              </p:cNvSpPr>
              <p:nvPr/>
            </p:nvSpPr>
            <p:spPr bwMode="auto">
              <a:xfrm>
                <a:off x="2760" y="2562"/>
                <a:ext cx="1" cy="424"/>
              </a:xfrm>
              <a:custGeom>
                <a:avLst/>
                <a:gdLst>
                  <a:gd name="T0" fmla="*/ 0 w 1"/>
                  <a:gd name="T1" fmla="*/ 344 h 442"/>
                  <a:gd name="T2" fmla="*/ 0 w 1"/>
                  <a:gd name="T3" fmla="*/ 9 h 442"/>
                  <a:gd name="T4" fmla="*/ 0 w 1"/>
                  <a:gd name="T5" fmla="*/ 0 h 4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2">
                    <a:moveTo>
                      <a:pt x="0" y="44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2" name="Freeform 181"/>
              <p:cNvSpPr>
                <a:spLocks/>
              </p:cNvSpPr>
              <p:nvPr/>
            </p:nvSpPr>
            <p:spPr bwMode="auto">
              <a:xfrm>
                <a:off x="2760" y="2194"/>
                <a:ext cx="1" cy="377"/>
              </a:xfrm>
              <a:custGeom>
                <a:avLst/>
                <a:gdLst>
                  <a:gd name="T0" fmla="*/ 0 w 1"/>
                  <a:gd name="T1" fmla="*/ 311 h 392"/>
                  <a:gd name="T2" fmla="*/ 0 w 1"/>
                  <a:gd name="T3" fmla="*/ 9 h 392"/>
                  <a:gd name="T4" fmla="*/ 0 w 1"/>
                  <a:gd name="T5" fmla="*/ 0 h 3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92">
                    <a:moveTo>
                      <a:pt x="0" y="39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3" name="Freeform 182"/>
              <p:cNvSpPr>
                <a:spLocks/>
              </p:cNvSpPr>
              <p:nvPr/>
            </p:nvSpPr>
            <p:spPr bwMode="auto">
              <a:xfrm>
                <a:off x="2760" y="2203"/>
                <a:ext cx="1" cy="255"/>
              </a:xfrm>
              <a:custGeom>
                <a:avLst/>
                <a:gdLst>
                  <a:gd name="T0" fmla="*/ 0 w 1"/>
                  <a:gd name="T1" fmla="*/ 0 h 266"/>
                  <a:gd name="T2" fmla="*/ 0 w 1"/>
                  <a:gd name="T3" fmla="*/ 200 h 266"/>
                  <a:gd name="T4" fmla="*/ 0 w 1"/>
                  <a:gd name="T5" fmla="*/ 206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66">
                    <a:moveTo>
                      <a:pt x="0" y="0"/>
                    </a:moveTo>
                    <a:lnTo>
                      <a:pt x="0" y="258"/>
                    </a:lnTo>
                    <a:lnTo>
                      <a:pt x="0" y="2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4" name="Freeform 183"/>
              <p:cNvSpPr>
                <a:spLocks/>
              </p:cNvSpPr>
              <p:nvPr/>
            </p:nvSpPr>
            <p:spPr bwMode="auto">
              <a:xfrm>
                <a:off x="2760" y="2451"/>
                <a:ext cx="1" cy="360"/>
              </a:xfrm>
              <a:custGeom>
                <a:avLst/>
                <a:gdLst>
                  <a:gd name="T0" fmla="*/ 0 w 1"/>
                  <a:gd name="T1" fmla="*/ 0 h 375"/>
                  <a:gd name="T2" fmla="*/ 0 w 1"/>
                  <a:gd name="T3" fmla="*/ 287 h 375"/>
                  <a:gd name="T4" fmla="*/ 0 w 1"/>
                  <a:gd name="T5" fmla="*/ 294 h 3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75">
                    <a:moveTo>
                      <a:pt x="0" y="0"/>
                    </a:moveTo>
                    <a:lnTo>
                      <a:pt x="0" y="366"/>
                    </a:lnTo>
                    <a:lnTo>
                      <a:pt x="0" y="3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5" name="Freeform 184"/>
              <p:cNvSpPr>
                <a:spLocks/>
              </p:cNvSpPr>
              <p:nvPr/>
            </p:nvSpPr>
            <p:spPr bwMode="auto">
              <a:xfrm>
                <a:off x="2760" y="2802"/>
                <a:ext cx="15" cy="144"/>
              </a:xfrm>
              <a:custGeom>
                <a:avLst/>
                <a:gdLst>
                  <a:gd name="T0" fmla="*/ 0 w 16"/>
                  <a:gd name="T1" fmla="*/ 0 h 150"/>
                  <a:gd name="T2" fmla="*/ 8 w 16"/>
                  <a:gd name="T3" fmla="*/ 117 h 150"/>
                  <a:gd name="T4" fmla="*/ 10 w 16"/>
                  <a:gd name="T5" fmla="*/ 117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50">
                    <a:moveTo>
                      <a:pt x="0" y="0"/>
                    </a:moveTo>
                    <a:lnTo>
                      <a:pt x="8" y="150"/>
                    </a:lnTo>
                    <a:lnTo>
                      <a:pt x="16" y="1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6" name="Freeform 185"/>
              <p:cNvSpPr>
                <a:spLocks/>
              </p:cNvSpPr>
              <p:nvPr/>
            </p:nvSpPr>
            <p:spPr bwMode="auto">
              <a:xfrm>
                <a:off x="2768" y="2946"/>
                <a:ext cx="1" cy="336"/>
              </a:xfrm>
              <a:custGeom>
                <a:avLst/>
                <a:gdLst>
                  <a:gd name="T0" fmla="*/ 0 w 1"/>
                  <a:gd name="T1" fmla="*/ 0 h 350"/>
                  <a:gd name="T2" fmla="*/ 0 w 1"/>
                  <a:gd name="T3" fmla="*/ 267 h 350"/>
                  <a:gd name="T4" fmla="*/ 0 w 1"/>
                  <a:gd name="T5" fmla="*/ 275 h 3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50">
                    <a:moveTo>
                      <a:pt x="0" y="0"/>
                    </a:moveTo>
                    <a:lnTo>
                      <a:pt x="0" y="342"/>
                    </a:lnTo>
                    <a:lnTo>
                      <a:pt x="0" y="3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7" name="Freeform 186"/>
              <p:cNvSpPr>
                <a:spLocks/>
              </p:cNvSpPr>
              <p:nvPr/>
            </p:nvSpPr>
            <p:spPr bwMode="auto">
              <a:xfrm>
                <a:off x="2768" y="3274"/>
                <a:ext cx="1" cy="296"/>
              </a:xfrm>
              <a:custGeom>
                <a:avLst/>
                <a:gdLst>
                  <a:gd name="T0" fmla="*/ 0 w 1"/>
                  <a:gd name="T1" fmla="*/ 0 h 308"/>
                  <a:gd name="T2" fmla="*/ 0 w 1"/>
                  <a:gd name="T3" fmla="*/ 236 h 308"/>
                  <a:gd name="T4" fmla="*/ 0 w 1"/>
                  <a:gd name="T5" fmla="*/ 242 h 3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08">
                    <a:moveTo>
                      <a:pt x="0" y="0"/>
                    </a:moveTo>
                    <a:lnTo>
                      <a:pt x="0" y="300"/>
                    </a:lnTo>
                    <a:lnTo>
                      <a:pt x="0" y="30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8" name="Freeform 187"/>
              <p:cNvSpPr>
                <a:spLocks/>
              </p:cNvSpPr>
              <p:nvPr/>
            </p:nvSpPr>
            <p:spPr bwMode="auto">
              <a:xfrm>
                <a:off x="2768" y="3562"/>
                <a:ext cx="1" cy="112"/>
              </a:xfrm>
              <a:custGeom>
                <a:avLst/>
                <a:gdLst>
                  <a:gd name="T0" fmla="*/ 0 w 1"/>
                  <a:gd name="T1" fmla="*/ 0 h 116"/>
                  <a:gd name="T2" fmla="*/ 0 w 1"/>
                  <a:gd name="T3" fmla="*/ 88 h 116"/>
                  <a:gd name="T4" fmla="*/ 0 w 1"/>
                  <a:gd name="T5" fmla="*/ 94 h 1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6">
                    <a:moveTo>
                      <a:pt x="0" y="0"/>
                    </a:moveTo>
                    <a:lnTo>
                      <a:pt x="0" y="108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9" name="Freeform 188"/>
              <p:cNvSpPr>
                <a:spLocks/>
              </p:cNvSpPr>
              <p:nvPr/>
            </p:nvSpPr>
            <p:spPr bwMode="auto">
              <a:xfrm>
                <a:off x="2768" y="366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0" name="Freeform 189"/>
              <p:cNvSpPr>
                <a:spLocks/>
              </p:cNvSpPr>
              <p:nvPr/>
            </p:nvSpPr>
            <p:spPr bwMode="auto">
              <a:xfrm>
                <a:off x="2768" y="368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1" name="Freeform 190"/>
              <p:cNvSpPr>
                <a:spLocks/>
              </p:cNvSpPr>
              <p:nvPr/>
            </p:nvSpPr>
            <p:spPr bwMode="auto">
              <a:xfrm>
                <a:off x="2768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2" name="Freeform 191"/>
              <p:cNvSpPr>
                <a:spLocks/>
              </p:cNvSpPr>
              <p:nvPr/>
            </p:nvSpPr>
            <p:spPr bwMode="auto">
              <a:xfrm>
                <a:off x="2768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3" name="Freeform 192"/>
              <p:cNvSpPr>
                <a:spLocks/>
              </p:cNvSpPr>
              <p:nvPr/>
            </p:nvSpPr>
            <p:spPr bwMode="auto">
              <a:xfrm>
                <a:off x="2768" y="3714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4" name="Freeform 193"/>
              <p:cNvSpPr>
                <a:spLocks/>
              </p:cNvSpPr>
              <p:nvPr/>
            </p:nvSpPr>
            <p:spPr bwMode="auto">
              <a:xfrm>
                <a:off x="277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5" name="Freeform 194"/>
              <p:cNvSpPr>
                <a:spLocks/>
              </p:cNvSpPr>
              <p:nvPr/>
            </p:nvSpPr>
            <p:spPr bwMode="auto">
              <a:xfrm>
                <a:off x="277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6" name="Freeform 195"/>
              <p:cNvSpPr>
                <a:spLocks/>
              </p:cNvSpPr>
              <p:nvPr/>
            </p:nvSpPr>
            <p:spPr bwMode="auto">
              <a:xfrm>
                <a:off x="277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7" name="Freeform 196"/>
              <p:cNvSpPr>
                <a:spLocks/>
              </p:cNvSpPr>
              <p:nvPr/>
            </p:nvSpPr>
            <p:spPr bwMode="auto">
              <a:xfrm>
                <a:off x="2775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9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8" name="Freeform 197"/>
              <p:cNvSpPr>
                <a:spLocks/>
              </p:cNvSpPr>
              <p:nvPr/>
            </p:nvSpPr>
            <p:spPr bwMode="auto">
              <a:xfrm>
                <a:off x="278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9" name="Freeform 198"/>
              <p:cNvSpPr>
                <a:spLocks/>
              </p:cNvSpPr>
              <p:nvPr/>
            </p:nvSpPr>
            <p:spPr bwMode="auto">
              <a:xfrm>
                <a:off x="278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0" name="Freeform 199"/>
              <p:cNvSpPr>
                <a:spLocks/>
              </p:cNvSpPr>
              <p:nvPr/>
            </p:nvSpPr>
            <p:spPr bwMode="auto">
              <a:xfrm>
                <a:off x="278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1" name="Freeform 200"/>
              <p:cNvSpPr>
                <a:spLocks/>
              </p:cNvSpPr>
              <p:nvPr/>
            </p:nvSpPr>
            <p:spPr bwMode="auto">
              <a:xfrm>
                <a:off x="278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2" name="Freeform 201"/>
              <p:cNvSpPr>
                <a:spLocks/>
              </p:cNvSpPr>
              <p:nvPr/>
            </p:nvSpPr>
            <p:spPr bwMode="auto">
              <a:xfrm>
                <a:off x="27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3" name="Freeform 202"/>
              <p:cNvSpPr>
                <a:spLocks/>
              </p:cNvSpPr>
              <p:nvPr/>
            </p:nvSpPr>
            <p:spPr bwMode="auto">
              <a:xfrm>
                <a:off x="279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4" name="Freeform 203"/>
              <p:cNvSpPr>
                <a:spLocks/>
              </p:cNvSpPr>
              <p:nvPr/>
            </p:nvSpPr>
            <p:spPr bwMode="auto">
              <a:xfrm>
                <a:off x="2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5" name="Freeform 204"/>
              <p:cNvSpPr>
                <a:spLocks/>
              </p:cNvSpPr>
              <p:nvPr/>
            </p:nvSpPr>
            <p:spPr bwMode="auto">
              <a:xfrm>
                <a:off x="27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6" name="Freeform 205"/>
              <p:cNvSpPr>
                <a:spLocks/>
              </p:cNvSpPr>
              <p:nvPr/>
            </p:nvSpPr>
            <p:spPr bwMode="auto">
              <a:xfrm>
                <a:off x="2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7" name="Freeform 206"/>
              <p:cNvSpPr>
                <a:spLocks/>
              </p:cNvSpPr>
              <p:nvPr/>
            </p:nvSpPr>
            <p:spPr bwMode="auto">
              <a:xfrm>
                <a:off x="279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8" name="Freeform 207"/>
              <p:cNvSpPr>
                <a:spLocks/>
              </p:cNvSpPr>
              <p:nvPr/>
            </p:nvSpPr>
            <p:spPr bwMode="auto">
              <a:xfrm>
                <a:off x="28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9" name="Freeform 208"/>
              <p:cNvSpPr>
                <a:spLocks/>
              </p:cNvSpPr>
              <p:nvPr/>
            </p:nvSpPr>
            <p:spPr bwMode="auto">
              <a:xfrm>
                <a:off x="28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0" name="Freeform 209"/>
              <p:cNvSpPr>
                <a:spLocks/>
              </p:cNvSpPr>
              <p:nvPr/>
            </p:nvSpPr>
            <p:spPr bwMode="auto">
              <a:xfrm>
                <a:off x="280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4" name="Group 210"/>
            <p:cNvGrpSpPr>
              <a:grpSpLocks/>
            </p:cNvGrpSpPr>
            <p:nvPr/>
          </p:nvGrpSpPr>
          <p:grpSpPr bwMode="auto">
            <a:xfrm>
              <a:off x="3118" y="1706"/>
              <a:ext cx="381" cy="1821"/>
              <a:chOff x="2816" y="1690"/>
              <a:chExt cx="383" cy="2056"/>
            </a:xfrm>
          </p:grpSpPr>
          <p:sp>
            <p:nvSpPr>
              <p:cNvPr id="20741" name="Freeform 211"/>
              <p:cNvSpPr>
                <a:spLocks/>
              </p:cNvSpPr>
              <p:nvPr/>
            </p:nvSpPr>
            <p:spPr bwMode="auto">
              <a:xfrm>
                <a:off x="281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212"/>
              <p:cNvSpPr>
                <a:spLocks/>
              </p:cNvSpPr>
              <p:nvPr/>
            </p:nvSpPr>
            <p:spPr bwMode="auto">
              <a:xfrm>
                <a:off x="2816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213"/>
              <p:cNvSpPr>
                <a:spLocks/>
              </p:cNvSpPr>
              <p:nvPr/>
            </p:nvSpPr>
            <p:spPr bwMode="auto">
              <a:xfrm>
                <a:off x="2816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214"/>
              <p:cNvSpPr>
                <a:spLocks/>
              </p:cNvSpPr>
              <p:nvPr/>
            </p:nvSpPr>
            <p:spPr bwMode="auto">
              <a:xfrm>
                <a:off x="28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5" name="Freeform 215"/>
              <p:cNvSpPr>
                <a:spLocks/>
              </p:cNvSpPr>
              <p:nvPr/>
            </p:nvSpPr>
            <p:spPr bwMode="auto">
              <a:xfrm>
                <a:off x="2823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6" name="Freeform 216"/>
              <p:cNvSpPr>
                <a:spLocks/>
              </p:cNvSpPr>
              <p:nvPr/>
            </p:nvSpPr>
            <p:spPr bwMode="auto">
              <a:xfrm>
                <a:off x="28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7" name="Freeform 217"/>
              <p:cNvSpPr>
                <a:spLocks/>
              </p:cNvSpPr>
              <p:nvPr/>
            </p:nvSpPr>
            <p:spPr bwMode="auto">
              <a:xfrm>
                <a:off x="28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8" name="Freeform 218"/>
              <p:cNvSpPr>
                <a:spLocks/>
              </p:cNvSpPr>
              <p:nvPr/>
            </p:nvSpPr>
            <p:spPr bwMode="auto">
              <a:xfrm>
                <a:off x="283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9" name="Freeform 219"/>
              <p:cNvSpPr>
                <a:spLocks/>
              </p:cNvSpPr>
              <p:nvPr/>
            </p:nvSpPr>
            <p:spPr bwMode="auto">
              <a:xfrm>
                <a:off x="284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220"/>
              <p:cNvSpPr>
                <a:spLocks/>
              </p:cNvSpPr>
              <p:nvPr/>
            </p:nvSpPr>
            <p:spPr bwMode="auto">
              <a:xfrm>
                <a:off x="28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Freeform 221"/>
              <p:cNvSpPr>
                <a:spLocks/>
              </p:cNvSpPr>
              <p:nvPr/>
            </p:nvSpPr>
            <p:spPr bwMode="auto">
              <a:xfrm>
                <a:off x="28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Freeform 222"/>
              <p:cNvSpPr>
                <a:spLocks/>
              </p:cNvSpPr>
              <p:nvPr/>
            </p:nvSpPr>
            <p:spPr bwMode="auto">
              <a:xfrm>
                <a:off x="28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3" name="Freeform 223"/>
              <p:cNvSpPr>
                <a:spLocks/>
              </p:cNvSpPr>
              <p:nvPr/>
            </p:nvSpPr>
            <p:spPr bwMode="auto">
              <a:xfrm>
                <a:off x="28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Freeform 224"/>
              <p:cNvSpPr>
                <a:spLocks/>
              </p:cNvSpPr>
              <p:nvPr/>
            </p:nvSpPr>
            <p:spPr bwMode="auto">
              <a:xfrm>
                <a:off x="2847" y="3722"/>
                <a:ext cx="17" cy="8"/>
              </a:xfrm>
              <a:custGeom>
                <a:avLst/>
                <a:gdLst>
                  <a:gd name="T0" fmla="*/ 0 w 17"/>
                  <a:gd name="T1" fmla="*/ 4 h 9"/>
                  <a:gd name="T2" fmla="*/ 9 w 17"/>
                  <a:gd name="T3" fmla="*/ 0 h 9"/>
                  <a:gd name="T4" fmla="*/ 17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5" name="Freeform 225"/>
              <p:cNvSpPr>
                <a:spLocks/>
              </p:cNvSpPr>
              <p:nvPr/>
            </p:nvSpPr>
            <p:spPr bwMode="auto">
              <a:xfrm>
                <a:off x="285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226"/>
              <p:cNvSpPr>
                <a:spLocks/>
              </p:cNvSpPr>
              <p:nvPr/>
            </p:nvSpPr>
            <p:spPr bwMode="auto">
              <a:xfrm>
                <a:off x="285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227"/>
              <p:cNvSpPr>
                <a:spLocks/>
              </p:cNvSpPr>
              <p:nvPr/>
            </p:nvSpPr>
            <p:spPr bwMode="auto">
              <a:xfrm>
                <a:off x="2856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228"/>
              <p:cNvSpPr>
                <a:spLocks/>
              </p:cNvSpPr>
              <p:nvPr/>
            </p:nvSpPr>
            <p:spPr bwMode="auto">
              <a:xfrm>
                <a:off x="2856" y="3674"/>
                <a:ext cx="15" cy="16"/>
              </a:xfrm>
              <a:custGeom>
                <a:avLst/>
                <a:gdLst>
                  <a:gd name="T0" fmla="*/ 0 w 16"/>
                  <a:gd name="T1" fmla="*/ 11 h 17"/>
                  <a:gd name="T2" fmla="*/ 8 w 16"/>
                  <a:gd name="T3" fmla="*/ 0 h 17"/>
                  <a:gd name="T4" fmla="*/ 10 w 16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229"/>
              <p:cNvSpPr>
                <a:spLocks/>
              </p:cNvSpPr>
              <p:nvPr/>
            </p:nvSpPr>
            <p:spPr bwMode="auto">
              <a:xfrm>
                <a:off x="2864" y="3634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230"/>
              <p:cNvSpPr>
                <a:spLocks/>
              </p:cNvSpPr>
              <p:nvPr/>
            </p:nvSpPr>
            <p:spPr bwMode="auto">
              <a:xfrm>
                <a:off x="2864" y="3546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9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1" name="Freeform 231"/>
              <p:cNvSpPr>
                <a:spLocks/>
              </p:cNvSpPr>
              <p:nvPr/>
            </p:nvSpPr>
            <p:spPr bwMode="auto">
              <a:xfrm>
                <a:off x="2864" y="3306"/>
                <a:ext cx="1" cy="249"/>
              </a:xfrm>
              <a:custGeom>
                <a:avLst/>
                <a:gdLst>
                  <a:gd name="T0" fmla="*/ 0 w 1"/>
                  <a:gd name="T1" fmla="*/ 204 h 259"/>
                  <a:gd name="T2" fmla="*/ 0 w 1"/>
                  <a:gd name="T3" fmla="*/ 9 h 259"/>
                  <a:gd name="T4" fmla="*/ 0 w 1"/>
                  <a:gd name="T5" fmla="*/ 0 h 2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9">
                    <a:moveTo>
                      <a:pt x="0" y="2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Freeform 232"/>
              <p:cNvSpPr>
                <a:spLocks/>
              </p:cNvSpPr>
              <p:nvPr/>
            </p:nvSpPr>
            <p:spPr bwMode="auto">
              <a:xfrm>
                <a:off x="2864" y="2874"/>
                <a:ext cx="1" cy="441"/>
              </a:xfrm>
              <a:custGeom>
                <a:avLst/>
                <a:gdLst>
                  <a:gd name="T0" fmla="*/ 0 w 1"/>
                  <a:gd name="T1" fmla="*/ 361 h 459"/>
                  <a:gd name="T2" fmla="*/ 0 w 1"/>
                  <a:gd name="T3" fmla="*/ 9 h 459"/>
                  <a:gd name="T4" fmla="*/ 0 w 1"/>
                  <a:gd name="T5" fmla="*/ 0 h 4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59">
                    <a:moveTo>
                      <a:pt x="0" y="4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233"/>
              <p:cNvSpPr>
                <a:spLocks/>
              </p:cNvSpPr>
              <p:nvPr/>
            </p:nvSpPr>
            <p:spPr bwMode="auto">
              <a:xfrm>
                <a:off x="2864" y="2386"/>
                <a:ext cx="1" cy="497"/>
              </a:xfrm>
              <a:custGeom>
                <a:avLst/>
                <a:gdLst>
                  <a:gd name="T0" fmla="*/ 0 w 1"/>
                  <a:gd name="T1" fmla="*/ 409 h 517"/>
                  <a:gd name="T2" fmla="*/ 0 w 1"/>
                  <a:gd name="T3" fmla="*/ 9 h 517"/>
                  <a:gd name="T4" fmla="*/ 0 w 1"/>
                  <a:gd name="T5" fmla="*/ 0 h 5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17">
                    <a:moveTo>
                      <a:pt x="0" y="5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234"/>
              <p:cNvSpPr>
                <a:spLocks/>
              </p:cNvSpPr>
              <p:nvPr/>
            </p:nvSpPr>
            <p:spPr bwMode="auto">
              <a:xfrm>
                <a:off x="2864" y="1795"/>
                <a:ext cx="1" cy="600"/>
              </a:xfrm>
              <a:custGeom>
                <a:avLst/>
                <a:gdLst>
                  <a:gd name="T0" fmla="*/ 0 w 1"/>
                  <a:gd name="T1" fmla="*/ 490 h 625"/>
                  <a:gd name="T2" fmla="*/ 0 w 1"/>
                  <a:gd name="T3" fmla="*/ 8 h 625"/>
                  <a:gd name="T4" fmla="*/ 0 w 1"/>
                  <a:gd name="T5" fmla="*/ 0 h 6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25">
                    <a:moveTo>
                      <a:pt x="0" y="6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235"/>
              <p:cNvSpPr>
                <a:spLocks/>
              </p:cNvSpPr>
              <p:nvPr/>
            </p:nvSpPr>
            <p:spPr bwMode="auto">
              <a:xfrm>
                <a:off x="2864" y="1690"/>
                <a:ext cx="1" cy="113"/>
              </a:xfrm>
              <a:custGeom>
                <a:avLst/>
                <a:gdLst>
                  <a:gd name="T0" fmla="*/ 0 w 1"/>
                  <a:gd name="T1" fmla="*/ 95 h 117"/>
                  <a:gd name="T2" fmla="*/ 0 w 1"/>
                  <a:gd name="T3" fmla="*/ 9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7">
                    <a:moveTo>
                      <a:pt x="0" y="1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236"/>
              <p:cNvSpPr>
                <a:spLocks/>
              </p:cNvSpPr>
              <p:nvPr/>
            </p:nvSpPr>
            <p:spPr bwMode="auto">
              <a:xfrm>
                <a:off x="2864" y="1699"/>
                <a:ext cx="16" cy="591"/>
              </a:xfrm>
              <a:custGeom>
                <a:avLst/>
                <a:gdLst>
                  <a:gd name="T0" fmla="*/ 0 w 17"/>
                  <a:gd name="T1" fmla="*/ 0 h 616"/>
                  <a:gd name="T2" fmla="*/ 8 w 17"/>
                  <a:gd name="T3" fmla="*/ 481 h 616"/>
                  <a:gd name="T4" fmla="*/ 11 w 17"/>
                  <a:gd name="T5" fmla="*/ 481 h 6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616">
                    <a:moveTo>
                      <a:pt x="0" y="0"/>
                    </a:moveTo>
                    <a:lnTo>
                      <a:pt x="8" y="616"/>
                    </a:lnTo>
                    <a:lnTo>
                      <a:pt x="17" y="6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237"/>
              <p:cNvSpPr>
                <a:spLocks/>
              </p:cNvSpPr>
              <p:nvPr/>
            </p:nvSpPr>
            <p:spPr bwMode="auto">
              <a:xfrm>
                <a:off x="2871" y="2290"/>
                <a:ext cx="1" cy="344"/>
              </a:xfrm>
              <a:custGeom>
                <a:avLst/>
                <a:gdLst>
                  <a:gd name="T0" fmla="*/ 0 w 1"/>
                  <a:gd name="T1" fmla="*/ 0 h 358"/>
                  <a:gd name="T2" fmla="*/ 0 w 1"/>
                  <a:gd name="T3" fmla="*/ 275 h 358"/>
                  <a:gd name="T4" fmla="*/ 0 w 1"/>
                  <a:gd name="T5" fmla="*/ 283 h 3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58">
                    <a:moveTo>
                      <a:pt x="0" y="0"/>
                    </a:moveTo>
                    <a:lnTo>
                      <a:pt x="0" y="350"/>
                    </a:lnTo>
                    <a:lnTo>
                      <a:pt x="0" y="3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Freeform 238"/>
              <p:cNvSpPr>
                <a:spLocks/>
              </p:cNvSpPr>
              <p:nvPr/>
            </p:nvSpPr>
            <p:spPr bwMode="auto">
              <a:xfrm>
                <a:off x="2871" y="2626"/>
                <a:ext cx="1" cy="192"/>
              </a:xfrm>
              <a:custGeom>
                <a:avLst/>
                <a:gdLst>
                  <a:gd name="T0" fmla="*/ 0 w 1"/>
                  <a:gd name="T1" fmla="*/ 0 h 200"/>
                  <a:gd name="T2" fmla="*/ 0 w 1"/>
                  <a:gd name="T3" fmla="*/ 150 h 200"/>
                  <a:gd name="T4" fmla="*/ 0 w 1"/>
                  <a:gd name="T5" fmla="*/ 156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192"/>
                    </a:lnTo>
                    <a:lnTo>
                      <a:pt x="0" y="2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9" name="Freeform 239"/>
              <p:cNvSpPr>
                <a:spLocks/>
              </p:cNvSpPr>
              <p:nvPr/>
            </p:nvSpPr>
            <p:spPr bwMode="auto">
              <a:xfrm>
                <a:off x="2871" y="2811"/>
                <a:ext cx="1" cy="463"/>
              </a:xfrm>
              <a:custGeom>
                <a:avLst/>
                <a:gdLst>
                  <a:gd name="T0" fmla="*/ 0 w 1"/>
                  <a:gd name="T1" fmla="*/ 0 h 483"/>
                  <a:gd name="T2" fmla="*/ 0 w 1"/>
                  <a:gd name="T3" fmla="*/ 368 h 483"/>
                  <a:gd name="T4" fmla="*/ 0 w 1"/>
                  <a:gd name="T5" fmla="*/ 375 h 4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83">
                    <a:moveTo>
                      <a:pt x="0" y="0"/>
                    </a:moveTo>
                    <a:lnTo>
                      <a:pt x="0" y="475"/>
                    </a:lnTo>
                    <a:lnTo>
                      <a:pt x="0" y="4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Freeform 240"/>
              <p:cNvSpPr>
                <a:spLocks/>
              </p:cNvSpPr>
              <p:nvPr/>
            </p:nvSpPr>
            <p:spPr bwMode="auto">
              <a:xfrm>
                <a:off x="2871" y="3267"/>
                <a:ext cx="1" cy="311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247 h 324"/>
                  <a:gd name="T4" fmla="*/ 0 w 1"/>
                  <a:gd name="T5" fmla="*/ 253 h 3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16"/>
                    </a:lnTo>
                    <a:lnTo>
                      <a:pt x="0" y="3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1" name="Freeform 241"/>
              <p:cNvSpPr>
                <a:spLocks/>
              </p:cNvSpPr>
              <p:nvPr/>
            </p:nvSpPr>
            <p:spPr bwMode="auto">
              <a:xfrm>
                <a:off x="2871" y="3570"/>
                <a:ext cx="1" cy="88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4 h 92"/>
                  <a:gd name="T4" fmla="*/ 0 w 1"/>
                  <a:gd name="T5" fmla="*/ 71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Freeform 242"/>
              <p:cNvSpPr>
                <a:spLocks/>
              </p:cNvSpPr>
              <p:nvPr/>
            </p:nvSpPr>
            <p:spPr bwMode="auto">
              <a:xfrm>
                <a:off x="2871" y="365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Freeform 243"/>
              <p:cNvSpPr>
                <a:spLocks/>
              </p:cNvSpPr>
              <p:nvPr/>
            </p:nvSpPr>
            <p:spPr bwMode="auto">
              <a:xfrm>
                <a:off x="2871" y="3682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Freeform 244"/>
              <p:cNvSpPr>
                <a:spLocks/>
              </p:cNvSpPr>
              <p:nvPr/>
            </p:nvSpPr>
            <p:spPr bwMode="auto">
              <a:xfrm>
                <a:off x="2871" y="369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5" name="Freeform 245"/>
              <p:cNvSpPr>
                <a:spLocks/>
              </p:cNvSpPr>
              <p:nvPr/>
            </p:nvSpPr>
            <p:spPr bwMode="auto">
              <a:xfrm>
                <a:off x="2880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6" name="Freeform 246"/>
              <p:cNvSpPr>
                <a:spLocks/>
              </p:cNvSpPr>
              <p:nvPr/>
            </p:nvSpPr>
            <p:spPr bwMode="auto">
              <a:xfrm>
                <a:off x="2880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247"/>
              <p:cNvSpPr>
                <a:spLocks/>
              </p:cNvSpPr>
              <p:nvPr/>
            </p:nvSpPr>
            <p:spPr bwMode="auto">
              <a:xfrm>
                <a:off x="2880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8" name="Freeform 248"/>
              <p:cNvSpPr>
                <a:spLocks/>
              </p:cNvSpPr>
              <p:nvPr/>
            </p:nvSpPr>
            <p:spPr bwMode="auto">
              <a:xfrm>
                <a:off x="2880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9" name="Freeform 249"/>
              <p:cNvSpPr>
                <a:spLocks/>
              </p:cNvSpPr>
              <p:nvPr/>
            </p:nvSpPr>
            <p:spPr bwMode="auto">
              <a:xfrm>
                <a:off x="2880" y="3714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0" name="Freeform 250"/>
              <p:cNvSpPr>
                <a:spLocks/>
              </p:cNvSpPr>
              <p:nvPr/>
            </p:nvSpPr>
            <p:spPr bwMode="auto">
              <a:xfrm>
                <a:off x="288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1" name="Freeform 251"/>
              <p:cNvSpPr>
                <a:spLocks/>
              </p:cNvSpPr>
              <p:nvPr/>
            </p:nvSpPr>
            <p:spPr bwMode="auto">
              <a:xfrm>
                <a:off x="2888" y="3722"/>
                <a:ext cx="16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1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2" name="Freeform 252"/>
              <p:cNvSpPr>
                <a:spLocks/>
              </p:cNvSpPr>
              <p:nvPr/>
            </p:nvSpPr>
            <p:spPr bwMode="auto">
              <a:xfrm>
                <a:off x="289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3" name="Freeform 253"/>
              <p:cNvSpPr>
                <a:spLocks/>
              </p:cNvSpPr>
              <p:nvPr/>
            </p:nvSpPr>
            <p:spPr bwMode="auto">
              <a:xfrm>
                <a:off x="289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4" name="Freeform 254"/>
              <p:cNvSpPr>
                <a:spLocks/>
              </p:cNvSpPr>
              <p:nvPr/>
            </p:nvSpPr>
            <p:spPr bwMode="auto">
              <a:xfrm>
                <a:off x="289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5" name="Freeform 255"/>
              <p:cNvSpPr>
                <a:spLocks/>
              </p:cNvSpPr>
              <p:nvPr/>
            </p:nvSpPr>
            <p:spPr bwMode="auto">
              <a:xfrm>
                <a:off x="289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6" name="Freeform 256"/>
              <p:cNvSpPr>
                <a:spLocks/>
              </p:cNvSpPr>
              <p:nvPr/>
            </p:nvSpPr>
            <p:spPr bwMode="auto">
              <a:xfrm>
                <a:off x="290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7" name="Freeform 257"/>
              <p:cNvSpPr>
                <a:spLocks/>
              </p:cNvSpPr>
              <p:nvPr/>
            </p:nvSpPr>
            <p:spPr bwMode="auto">
              <a:xfrm>
                <a:off x="291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Freeform 258"/>
              <p:cNvSpPr>
                <a:spLocks/>
              </p:cNvSpPr>
              <p:nvPr/>
            </p:nvSpPr>
            <p:spPr bwMode="auto">
              <a:xfrm>
                <a:off x="291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259"/>
              <p:cNvSpPr>
                <a:spLocks/>
              </p:cNvSpPr>
              <p:nvPr/>
            </p:nvSpPr>
            <p:spPr bwMode="auto">
              <a:xfrm>
                <a:off x="291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Freeform 260"/>
              <p:cNvSpPr>
                <a:spLocks/>
              </p:cNvSpPr>
              <p:nvPr/>
            </p:nvSpPr>
            <p:spPr bwMode="auto">
              <a:xfrm>
                <a:off x="29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1" name="Freeform 261"/>
              <p:cNvSpPr>
                <a:spLocks/>
              </p:cNvSpPr>
              <p:nvPr/>
            </p:nvSpPr>
            <p:spPr bwMode="auto">
              <a:xfrm>
                <a:off x="291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Freeform 262"/>
              <p:cNvSpPr>
                <a:spLocks/>
              </p:cNvSpPr>
              <p:nvPr/>
            </p:nvSpPr>
            <p:spPr bwMode="auto">
              <a:xfrm>
                <a:off x="29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3" name="Freeform 263"/>
              <p:cNvSpPr>
                <a:spLocks/>
              </p:cNvSpPr>
              <p:nvPr/>
            </p:nvSpPr>
            <p:spPr bwMode="auto">
              <a:xfrm>
                <a:off x="29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Freeform 264"/>
              <p:cNvSpPr>
                <a:spLocks/>
              </p:cNvSpPr>
              <p:nvPr/>
            </p:nvSpPr>
            <p:spPr bwMode="auto">
              <a:xfrm>
                <a:off x="29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" name="Freeform 265"/>
              <p:cNvSpPr>
                <a:spLocks/>
              </p:cNvSpPr>
              <p:nvPr/>
            </p:nvSpPr>
            <p:spPr bwMode="auto">
              <a:xfrm>
                <a:off x="2928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Freeform 266"/>
              <p:cNvSpPr>
                <a:spLocks/>
              </p:cNvSpPr>
              <p:nvPr/>
            </p:nvSpPr>
            <p:spPr bwMode="auto">
              <a:xfrm>
                <a:off x="29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" name="Freeform 267"/>
              <p:cNvSpPr>
                <a:spLocks/>
              </p:cNvSpPr>
              <p:nvPr/>
            </p:nvSpPr>
            <p:spPr bwMode="auto">
              <a:xfrm>
                <a:off x="29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Freeform 268"/>
              <p:cNvSpPr>
                <a:spLocks/>
              </p:cNvSpPr>
              <p:nvPr/>
            </p:nvSpPr>
            <p:spPr bwMode="auto">
              <a:xfrm>
                <a:off x="29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" name="Freeform 269"/>
              <p:cNvSpPr>
                <a:spLocks/>
              </p:cNvSpPr>
              <p:nvPr/>
            </p:nvSpPr>
            <p:spPr bwMode="auto">
              <a:xfrm>
                <a:off x="2936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Freeform 270"/>
              <p:cNvSpPr>
                <a:spLocks/>
              </p:cNvSpPr>
              <p:nvPr/>
            </p:nvSpPr>
            <p:spPr bwMode="auto">
              <a:xfrm>
                <a:off x="29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" name="Freeform 271"/>
              <p:cNvSpPr>
                <a:spLocks/>
              </p:cNvSpPr>
              <p:nvPr/>
            </p:nvSpPr>
            <p:spPr bwMode="auto">
              <a:xfrm>
                <a:off x="29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Freeform 272"/>
              <p:cNvSpPr>
                <a:spLocks/>
              </p:cNvSpPr>
              <p:nvPr/>
            </p:nvSpPr>
            <p:spPr bwMode="auto">
              <a:xfrm>
                <a:off x="29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3" name="Freeform 273"/>
              <p:cNvSpPr>
                <a:spLocks/>
              </p:cNvSpPr>
              <p:nvPr/>
            </p:nvSpPr>
            <p:spPr bwMode="auto">
              <a:xfrm>
                <a:off x="29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Freeform 274"/>
              <p:cNvSpPr>
                <a:spLocks/>
              </p:cNvSpPr>
              <p:nvPr/>
            </p:nvSpPr>
            <p:spPr bwMode="auto">
              <a:xfrm>
                <a:off x="2944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5" name="Freeform 275"/>
              <p:cNvSpPr>
                <a:spLocks/>
              </p:cNvSpPr>
              <p:nvPr/>
            </p:nvSpPr>
            <p:spPr bwMode="auto">
              <a:xfrm>
                <a:off x="2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Freeform 276"/>
              <p:cNvSpPr>
                <a:spLocks/>
              </p:cNvSpPr>
              <p:nvPr/>
            </p:nvSpPr>
            <p:spPr bwMode="auto">
              <a:xfrm>
                <a:off x="29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7" name="Freeform 277"/>
              <p:cNvSpPr>
                <a:spLocks/>
              </p:cNvSpPr>
              <p:nvPr/>
            </p:nvSpPr>
            <p:spPr bwMode="auto">
              <a:xfrm>
                <a:off x="2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8" name="Freeform 278"/>
              <p:cNvSpPr>
                <a:spLocks/>
              </p:cNvSpPr>
              <p:nvPr/>
            </p:nvSpPr>
            <p:spPr bwMode="auto">
              <a:xfrm>
                <a:off x="29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279"/>
              <p:cNvSpPr>
                <a:spLocks/>
              </p:cNvSpPr>
              <p:nvPr/>
            </p:nvSpPr>
            <p:spPr bwMode="auto">
              <a:xfrm>
                <a:off x="2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0" name="Freeform 280"/>
              <p:cNvSpPr>
                <a:spLocks/>
              </p:cNvSpPr>
              <p:nvPr/>
            </p:nvSpPr>
            <p:spPr bwMode="auto">
              <a:xfrm>
                <a:off x="2952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1" name="Freeform 281"/>
              <p:cNvSpPr>
                <a:spLocks/>
              </p:cNvSpPr>
              <p:nvPr/>
            </p:nvSpPr>
            <p:spPr bwMode="auto">
              <a:xfrm>
                <a:off x="2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2" name="Freeform 282"/>
              <p:cNvSpPr>
                <a:spLocks/>
              </p:cNvSpPr>
              <p:nvPr/>
            </p:nvSpPr>
            <p:spPr bwMode="auto">
              <a:xfrm>
                <a:off x="2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3" name="Freeform 283"/>
              <p:cNvSpPr>
                <a:spLocks/>
              </p:cNvSpPr>
              <p:nvPr/>
            </p:nvSpPr>
            <p:spPr bwMode="auto">
              <a:xfrm>
                <a:off x="2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" name="Freeform 284"/>
              <p:cNvSpPr>
                <a:spLocks/>
              </p:cNvSpPr>
              <p:nvPr/>
            </p:nvSpPr>
            <p:spPr bwMode="auto">
              <a:xfrm>
                <a:off x="2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5" name="Freeform 285"/>
              <p:cNvSpPr>
                <a:spLocks/>
              </p:cNvSpPr>
              <p:nvPr/>
            </p:nvSpPr>
            <p:spPr bwMode="auto">
              <a:xfrm>
                <a:off x="2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6" name="Freeform 286"/>
              <p:cNvSpPr>
                <a:spLocks/>
              </p:cNvSpPr>
              <p:nvPr/>
            </p:nvSpPr>
            <p:spPr bwMode="auto">
              <a:xfrm>
                <a:off x="2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7" name="Freeform 287"/>
              <p:cNvSpPr>
                <a:spLocks/>
              </p:cNvSpPr>
              <p:nvPr/>
            </p:nvSpPr>
            <p:spPr bwMode="auto">
              <a:xfrm>
                <a:off x="296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8" name="Freeform 288"/>
              <p:cNvSpPr>
                <a:spLocks/>
              </p:cNvSpPr>
              <p:nvPr/>
            </p:nvSpPr>
            <p:spPr bwMode="auto">
              <a:xfrm>
                <a:off x="29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9" name="Freeform 289"/>
              <p:cNvSpPr>
                <a:spLocks/>
              </p:cNvSpPr>
              <p:nvPr/>
            </p:nvSpPr>
            <p:spPr bwMode="auto">
              <a:xfrm>
                <a:off x="2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0" name="Freeform 290"/>
              <p:cNvSpPr>
                <a:spLocks/>
              </p:cNvSpPr>
              <p:nvPr/>
            </p:nvSpPr>
            <p:spPr bwMode="auto">
              <a:xfrm>
                <a:off x="29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291"/>
              <p:cNvSpPr>
                <a:spLocks/>
              </p:cNvSpPr>
              <p:nvPr/>
            </p:nvSpPr>
            <p:spPr bwMode="auto">
              <a:xfrm>
                <a:off x="2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2" name="Freeform 292"/>
              <p:cNvSpPr>
                <a:spLocks/>
              </p:cNvSpPr>
              <p:nvPr/>
            </p:nvSpPr>
            <p:spPr bwMode="auto">
              <a:xfrm>
                <a:off x="2968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3" name="Freeform 293"/>
              <p:cNvSpPr>
                <a:spLocks/>
              </p:cNvSpPr>
              <p:nvPr/>
            </p:nvSpPr>
            <p:spPr bwMode="auto">
              <a:xfrm>
                <a:off x="297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4" name="Freeform 294"/>
              <p:cNvSpPr>
                <a:spLocks/>
              </p:cNvSpPr>
              <p:nvPr/>
            </p:nvSpPr>
            <p:spPr bwMode="auto">
              <a:xfrm>
                <a:off x="297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5" name="Freeform 295"/>
              <p:cNvSpPr>
                <a:spLocks/>
              </p:cNvSpPr>
              <p:nvPr/>
            </p:nvSpPr>
            <p:spPr bwMode="auto">
              <a:xfrm>
                <a:off x="297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6" name="Freeform 296"/>
              <p:cNvSpPr>
                <a:spLocks/>
              </p:cNvSpPr>
              <p:nvPr/>
            </p:nvSpPr>
            <p:spPr bwMode="auto">
              <a:xfrm>
                <a:off x="2976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7" name="Freeform 297"/>
              <p:cNvSpPr>
                <a:spLocks/>
              </p:cNvSpPr>
              <p:nvPr/>
            </p:nvSpPr>
            <p:spPr bwMode="auto">
              <a:xfrm>
                <a:off x="29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8" name="Freeform 298"/>
              <p:cNvSpPr>
                <a:spLocks/>
              </p:cNvSpPr>
              <p:nvPr/>
            </p:nvSpPr>
            <p:spPr bwMode="auto">
              <a:xfrm>
                <a:off x="29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9" name="Freeform 299"/>
              <p:cNvSpPr>
                <a:spLocks/>
              </p:cNvSpPr>
              <p:nvPr/>
            </p:nvSpPr>
            <p:spPr bwMode="auto">
              <a:xfrm>
                <a:off x="29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0" name="Freeform 300"/>
              <p:cNvSpPr>
                <a:spLocks/>
              </p:cNvSpPr>
              <p:nvPr/>
            </p:nvSpPr>
            <p:spPr bwMode="auto">
              <a:xfrm>
                <a:off x="29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1" name="Freeform 301"/>
              <p:cNvSpPr>
                <a:spLocks/>
              </p:cNvSpPr>
              <p:nvPr/>
            </p:nvSpPr>
            <p:spPr bwMode="auto">
              <a:xfrm>
                <a:off x="29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2" name="Freeform 302"/>
              <p:cNvSpPr>
                <a:spLocks/>
              </p:cNvSpPr>
              <p:nvPr/>
            </p:nvSpPr>
            <p:spPr bwMode="auto">
              <a:xfrm>
                <a:off x="2983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3" name="Freeform 303"/>
              <p:cNvSpPr>
                <a:spLocks/>
              </p:cNvSpPr>
              <p:nvPr/>
            </p:nvSpPr>
            <p:spPr bwMode="auto">
              <a:xfrm>
                <a:off x="29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4" name="Freeform 304"/>
              <p:cNvSpPr>
                <a:spLocks/>
              </p:cNvSpPr>
              <p:nvPr/>
            </p:nvSpPr>
            <p:spPr bwMode="auto">
              <a:xfrm>
                <a:off x="29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5" name="Freeform 305"/>
              <p:cNvSpPr>
                <a:spLocks/>
              </p:cNvSpPr>
              <p:nvPr/>
            </p:nvSpPr>
            <p:spPr bwMode="auto">
              <a:xfrm>
                <a:off x="29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6" name="Freeform 306"/>
              <p:cNvSpPr>
                <a:spLocks/>
              </p:cNvSpPr>
              <p:nvPr/>
            </p:nvSpPr>
            <p:spPr bwMode="auto">
              <a:xfrm>
                <a:off x="29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7" name="Freeform 307"/>
              <p:cNvSpPr>
                <a:spLocks/>
              </p:cNvSpPr>
              <p:nvPr/>
            </p:nvSpPr>
            <p:spPr bwMode="auto">
              <a:xfrm>
                <a:off x="299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8" name="Freeform 308"/>
              <p:cNvSpPr>
                <a:spLocks/>
              </p:cNvSpPr>
              <p:nvPr/>
            </p:nvSpPr>
            <p:spPr bwMode="auto">
              <a:xfrm>
                <a:off x="30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9" name="Freeform 309"/>
              <p:cNvSpPr>
                <a:spLocks/>
              </p:cNvSpPr>
              <p:nvPr/>
            </p:nvSpPr>
            <p:spPr bwMode="auto">
              <a:xfrm>
                <a:off x="30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0" name="Freeform 310"/>
              <p:cNvSpPr>
                <a:spLocks/>
              </p:cNvSpPr>
              <p:nvPr/>
            </p:nvSpPr>
            <p:spPr bwMode="auto">
              <a:xfrm>
                <a:off x="30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1" name="Freeform 311"/>
              <p:cNvSpPr>
                <a:spLocks/>
              </p:cNvSpPr>
              <p:nvPr/>
            </p:nvSpPr>
            <p:spPr bwMode="auto">
              <a:xfrm>
                <a:off x="300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2" name="Freeform 312"/>
              <p:cNvSpPr>
                <a:spLocks/>
              </p:cNvSpPr>
              <p:nvPr/>
            </p:nvSpPr>
            <p:spPr bwMode="auto">
              <a:xfrm>
                <a:off x="30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3" name="Freeform 313"/>
              <p:cNvSpPr>
                <a:spLocks/>
              </p:cNvSpPr>
              <p:nvPr/>
            </p:nvSpPr>
            <p:spPr bwMode="auto">
              <a:xfrm>
                <a:off x="3007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4" name="Freeform 314"/>
              <p:cNvSpPr>
                <a:spLocks/>
              </p:cNvSpPr>
              <p:nvPr/>
            </p:nvSpPr>
            <p:spPr bwMode="auto">
              <a:xfrm>
                <a:off x="30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5" name="Freeform 315"/>
              <p:cNvSpPr>
                <a:spLocks/>
              </p:cNvSpPr>
              <p:nvPr/>
            </p:nvSpPr>
            <p:spPr bwMode="auto">
              <a:xfrm>
                <a:off x="30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6" name="Freeform 316"/>
              <p:cNvSpPr>
                <a:spLocks/>
              </p:cNvSpPr>
              <p:nvPr/>
            </p:nvSpPr>
            <p:spPr bwMode="auto">
              <a:xfrm>
                <a:off x="30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7" name="Freeform 317"/>
              <p:cNvSpPr>
                <a:spLocks/>
              </p:cNvSpPr>
              <p:nvPr/>
            </p:nvSpPr>
            <p:spPr bwMode="auto">
              <a:xfrm>
                <a:off x="30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8" name="Freeform 318"/>
              <p:cNvSpPr>
                <a:spLocks/>
              </p:cNvSpPr>
              <p:nvPr/>
            </p:nvSpPr>
            <p:spPr bwMode="auto">
              <a:xfrm>
                <a:off x="301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9" name="Freeform 319"/>
              <p:cNvSpPr>
                <a:spLocks/>
              </p:cNvSpPr>
              <p:nvPr/>
            </p:nvSpPr>
            <p:spPr bwMode="auto">
              <a:xfrm>
                <a:off x="30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0" name="Freeform 320"/>
              <p:cNvSpPr>
                <a:spLocks/>
              </p:cNvSpPr>
              <p:nvPr/>
            </p:nvSpPr>
            <p:spPr bwMode="auto">
              <a:xfrm>
                <a:off x="30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1" name="Freeform 321"/>
              <p:cNvSpPr>
                <a:spLocks/>
              </p:cNvSpPr>
              <p:nvPr/>
            </p:nvSpPr>
            <p:spPr bwMode="auto">
              <a:xfrm>
                <a:off x="30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2" name="Freeform 322"/>
              <p:cNvSpPr>
                <a:spLocks/>
              </p:cNvSpPr>
              <p:nvPr/>
            </p:nvSpPr>
            <p:spPr bwMode="auto">
              <a:xfrm>
                <a:off x="30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3" name="Freeform 323"/>
              <p:cNvSpPr>
                <a:spLocks/>
              </p:cNvSpPr>
              <p:nvPr/>
            </p:nvSpPr>
            <p:spPr bwMode="auto">
              <a:xfrm>
                <a:off x="3024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4" name="Freeform 324"/>
              <p:cNvSpPr>
                <a:spLocks/>
              </p:cNvSpPr>
              <p:nvPr/>
            </p:nvSpPr>
            <p:spPr bwMode="auto">
              <a:xfrm>
                <a:off x="303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5" name="Freeform 325"/>
              <p:cNvSpPr>
                <a:spLocks/>
              </p:cNvSpPr>
              <p:nvPr/>
            </p:nvSpPr>
            <p:spPr bwMode="auto">
              <a:xfrm>
                <a:off x="30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6" name="Freeform 326"/>
              <p:cNvSpPr>
                <a:spLocks/>
              </p:cNvSpPr>
              <p:nvPr/>
            </p:nvSpPr>
            <p:spPr bwMode="auto">
              <a:xfrm>
                <a:off x="3031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7" name="Freeform 327"/>
              <p:cNvSpPr>
                <a:spLocks/>
              </p:cNvSpPr>
              <p:nvPr/>
            </p:nvSpPr>
            <p:spPr bwMode="auto">
              <a:xfrm>
                <a:off x="30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8" name="Freeform 328"/>
              <p:cNvSpPr>
                <a:spLocks/>
              </p:cNvSpPr>
              <p:nvPr/>
            </p:nvSpPr>
            <p:spPr bwMode="auto">
              <a:xfrm>
                <a:off x="30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9" name="Freeform 329"/>
              <p:cNvSpPr>
                <a:spLocks/>
              </p:cNvSpPr>
              <p:nvPr/>
            </p:nvSpPr>
            <p:spPr bwMode="auto">
              <a:xfrm>
                <a:off x="30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0" name="Freeform 330"/>
              <p:cNvSpPr>
                <a:spLocks/>
              </p:cNvSpPr>
              <p:nvPr/>
            </p:nvSpPr>
            <p:spPr bwMode="auto">
              <a:xfrm>
                <a:off x="30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1" name="Freeform 331"/>
              <p:cNvSpPr>
                <a:spLocks/>
              </p:cNvSpPr>
              <p:nvPr/>
            </p:nvSpPr>
            <p:spPr bwMode="auto">
              <a:xfrm>
                <a:off x="304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2" name="Freeform 332"/>
              <p:cNvSpPr>
                <a:spLocks/>
              </p:cNvSpPr>
              <p:nvPr/>
            </p:nvSpPr>
            <p:spPr bwMode="auto">
              <a:xfrm>
                <a:off x="304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3" name="Freeform 333"/>
              <p:cNvSpPr>
                <a:spLocks/>
              </p:cNvSpPr>
              <p:nvPr/>
            </p:nvSpPr>
            <p:spPr bwMode="auto">
              <a:xfrm>
                <a:off x="3048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4" name="Freeform 334"/>
              <p:cNvSpPr>
                <a:spLocks/>
              </p:cNvSpPr>
              <p:nvPr/>
            </p:nvSpPr>
            <p:spPr bwMode="auto">
              <a:xfrm>
                <a:off x="3048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5" name="Freeform 335"/>
              <p:cNvSpPr>
                <a:spLocks/>
              </p:cNvSpPr>
              <p:nvPr/>
            </p:nvSpPr>
            <p:spPr bwMode="auto">
              <a:xfrm>
                <a:off x="3048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6" name="Freeform 336"/>
              <p:cNvSpPr>
                <a:spLocks/>
              </p:cNvSpPr>
              <p:nvPr/>
            </p:nvSpPr>
            <p:spPr bwMode="auto">
              <a:xfrm>
                <a:off x="3048" y="3514"/>
                <a:ext cx="16" cy="136"/>
              </a:xfrm>
              <a:custGeom>
                <a:avLst/>
                <a:gdLst>
                  <a:gd name="T0" fmla="*/ 0 w 17"/>
                  <a:gd name="T1" fmla="*/ 114 h 141"/>
                  <a:gd name="T2" fmla="*/ 8 w 17"/>
                  <a:gd name="T3" fmla="*/ 0 h 141"/>
                  <a:gd name="T4" fmla="*/ 11 w 17"/>
                  <a:gd name="T5" fmla="*/ 0 h 1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1">
                    <a:moveTo>
                      <a:pt x="0" y="141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7" name="Freeform 337"/>
              <p:cNvSpPr>
                <a:spLocks/>
              </p:cNvSpPr>
              <p:nvPr/>
            </p:nvSpPr>
            <p:spPr bwMode="auto">
              <a:xfrm>
                <a:off x="3055" y="3315"/>
                <a:ext cx="1" cy="199"/>
              </a:xfrm>
              <a:custGeom>
                <a:avLst/>
                <a:gdLst>
                  <a:gd name="T0" fmla="*/ 0 w 1"/>
                  <a:gd name="T1" fmla="*/ 159 h 208"/>
                  <a:gd name="T2" fmla="*/ 0 w 1"/>
                  <a:gd name="T3" fmla="*/ 8 h 208"/>
                  <a:gd name="T4" fmla="*/ 0 w 1"/>
                  <a:gd name="T5" fmla="*/ 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8">
                    <a:moveTo>
                      <a:pt x="0" y="2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8" name="Freeform 338"/>
              <p:cNvSpPr>
                <a:spLocks/>
              </p:cNvSpPr>
              <p:nvPr/>
            </p:nvSpPr>
            <p:spPr bwMode="auto">
              <a:xfrm>
                <a:off x="3055" y="332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9" name="Freeform 339"/>
              <p:cNvSpPr>
                <a:spLocks/>
              </p:cNvSpPr>
              <p:nvPr/>
            </p:nvSpPr>
            <p:spPr bwMode="auto">
              <a:xfrm>
                <a:off x="3055" y="3346"/>
                <a:ext cx="1" cy="104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80 h 108"/>
                  <a:gd name="T4" fmla="*/ 0 w 1"/>
                  <a:gd name="T5" fmla="*/ 86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0"/>
                    </a:moveTo>
                    <a:lnTo>
                      <a:pt x="0" y="100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0" name="Freeform 340"/>
              <p:cNvSpPr>
                <a:spLocks/>
              </p:cNvSpPr>
              <p:nvPr/>
            </p:nvSpPr>
            <p:spPr bwMode="auto">
              <a:xfrm>
                <a:off x="3055" y="3442"/>
                <a:ext cx="1" cy="89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8 h 92"/>
                  <a:gd name="T4" fmla="*/ 0 w 1"/>
                  <a:gd name="T5" fmla="*/ 74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1" name="Freeform 341"/>
              <p:cNvSpPr>
                <a:spLocks/>
              </p:cNvSpPr>
              <p:nvPr/>
            </p:nvSpPr>
            <p:spPr bwMode="auto">
              <a:xfrm>
                <a:off x="3055" y="3507"/>
                <a:ext cx="1" cy="15"/>
              </a:xfrm>
              <a:custGeom>
                <a:avLst/>
                <a:gdLst>
                  <a:gd name="T0" fmla="*/ 0 w 1"/>
                  <a:gd name="T1" fmla="*/ 10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Freeform 342"/>
              <p:cNvSpPr>
                <a:spLocks/>
              </p:cNvSpPr>
              <p:nvPr/>
            </p:nvSpPr>
            <p:spPr bwMode="auto">
              <a:xfrm>
                <a:off x="3055" y="3514"/>
                <a:ext cx="1" cy="64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47 h 66"/>
                  <a:gd name="T4" fmla="*/ 0 w 1"/>
                  <a:gd name="T5" fmla="*/ 54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0" y="58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3" name="Freeform 343"/>
              <p:cNvSpPr>
                <a:spLocks/>
              </p:cNvSpPr>
              <p:nvPr/>
            </p:nvSpPr>
            <p:spPr bwMode="auto">
              <a:xfrm>
                <a:off x="3055" y="3570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4" name="Freeform 344"/>
              <p:cNvSpPr>
                <a:spLocks/>
              </p:cNvSpPr>
              <p:nvPr/>
            </p:nvSpPr>
            <p:spPr bwMode="auto">
              <a:xfrm>
                <a:off x="3055" y="3658"/>
                <a:ext cx="17" cy="40"/>
              </a:xfrm>
              <a:custGeom>
                <a:avLst/>
                <a:gdLst>
                  <a:gd name="T0" fmla="*/ 0 w 17"/>
                  <a:gd name="T1" fmla="*/ 0 h 41"/>
                  <a:gd name="T2" fmla="*/ 9 w 17"/>
                  <a:gd name="T3" fmla="*/ 35 h 41"/>
                  <a:gd name="T4" fmla="*/ 17 w 17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41">
                    <a:moveTo>
                      <a:pt x="0" y="0"/>
                    </a:moveTo>
                    <a:lnTo>
                      <a:pt x="9" y="41"/>
                    </a:lnTo>
                    <a:lnTo>
                      <a:pt x="17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5" name="Freeform 345"/>
              <p:cNvSpPr>
                <a:spLocks/>
              </p:cNvSpPr>
              <p:nvPr/>
            </p:nvSpPr>
            <p:spPr bwMode="auto">
              <a:xfrm>
                <a:off x="3064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6" name="Freeform 346"/>
              <p:cNvSpPr>
                <a:spLocks/>
              </p:cNvSpPr>
              <p:nvPr/>
            </p:nvSpPr>
            <p:spPr bwMode="auto">
              <a:xfrm>
                <a:off x="3064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7" name="Freeform 347"/>
              <p:cNvSpPr>
                <a:spLocks/>
              </p:cNvSpPr>
              <p:nvPr/>
            </p:nvSpPr>
            <p:spPr bwMode="auto">
              <a:xfrm>
                <a:off x="306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8" name="Freeform 348"/>
              <p:cNvSpPr>
                <a:spLocks/>
              </p:cNvSpPr>
              <p:nvPr/>
            </p:nvSpPr>
            <p:spPr bwMode="auto">
              <a:xfrm>
                <a:off x="306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9" name="Freeform 349"/>
              <p:cNvSpPr>
                <a:spLocks/>
              </p:cNvSpPr>
              <p:nvPr/>
            </p:nvSpPr>
            <p:spPr bwMode="auto">
              <a:xfrm>
                <a:off x="30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0" name="Freeform 350"/>
              <p:cNvSpPr>
                <a:spLocks/>
              </p:cNvSpPr>
              <p:nvPr/>
            </p:nvSpPr>
            <p:spPr bwMode="auto">
              <a:xfrm>
                <a:off x="30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1" name="Freeform 351"/>
              <p:cNvSpPr>
                <a:spLocks/>
              </p:cNvSpPr>
              <p:nvPr/>
            </p:nvSpPr>
            <p:spPr bwMode="auto">
              <a:xfrm>
                <a:off x="30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2" name="Freeform 352"/>
              <p:cNvSpPr>
                <a:spLocks/>
              </p:cNvSpPr>
              <p:nvPr/>
            </p:nvSpPr>
            <p:spPr bwMode="auto">
              <a:xfrm>
                <a:off x="30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3" name="Freeform 353"/>
              <p:cNvSpPr>
                <a:spLocks/>
              </p:cNvSpPr>
              <p:nvPr/>
            </p:nvSpPr>
            <p:spPr bwMode="auto">
              <a:xfrm>
                <a:off x="3072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4" name="Freeform 354"/>
              <p:cNvSpPr>
                <a:spLocks/>
              </p:cNvSpPr>
              <p:nvPr/>
            </p:nvSpPr>
            <p:spPr bwMode="auto">
              <a:xfrm>
                <a:off x="30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5" name="Freeform 355"/>
              <p:cNvSpPr>
                <a:spLocks/>
              </p:cNvSpPr>
              <p:nvPr/>
            </p:nvSpPr>
            <p:spPr bwMode="auto">
              <a:xfrm>
                <a:off x="30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6" name="Freeform 356"/>
              <p:cNvSpPr>
                <a:spLocks/>
              </p:cNvSpPr>
              <p:nvPr/>
            </p:nvSpPr>
            <p:spPr bwMode="auto">
              <a:xfrm>
                <a:off x="30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7" name="Freeform 357"/>
              <p:cNvSpPr>
                <a:spLocks/>
              </p:cNvSpPr>
              <p:nvPr/>
            </p:nvSpPr>
            <p:spPr bwMode="auto">
              <a:xfrm>
                <a:off x="30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8" name="Freeform 358"/>
              <p:cNvSpPr>
                <a:spLocks/>
              </p:cNvSpPr>
              <p:nvPr/>
            </p:nvSpPr>
            <p:spPr bwMode="auto">
              <a:xfrm>
                <a:off x="307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9" name="Freeform 359"/>
              <p:cNvSpPr>
                <a:spLocks/>
              </p:cNvSpPr>
              <p:nvPr/>
            </p:nvSpPr>
            <p:spPr bwMode="auto">
              <a:xfrm>
                <a:off x="308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" name="Freeform 360"/>
              <p:cNvSpPr>
                <a:spLocks/>
              </p:cNvSpPr>
              <p:nvPr/>
            </p:nvSpPr>
            <p:spPr bwMode="auto">
              <a:xfrm>
                <a:off x="308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1" name="Freeform 361"/>
              <p:cNvSpPr>
                <a:spLocks/>
              </p:cNvSpPr>
              <p:nvPr/>
            </p:nvSpPr>
            <p:spPr bwMode="auto">
              <a:xfrm>
                <a:off x="308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2" name="Freeform 362"/>
              <p:cNvSpPr>
                <a:spLocks/>
              </p:cNvSpPr>
              <p:nvPr/>
            </p:nvSpPr>
            <p:spPr bwMode="auto">
              <a:xfrm>
                <a:off x="308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3" name="Freeform 363"/>
              <p:cNvSpPr>
                <a:spLocks/>
              </p:cNvSpPr>
              <p:nvPr/>
            </p:nvSpPr>
            <p:spPr bwMode="auto">
              <a:xfrm>
                <a:off x="308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4" name="Freeform 364"/>
              <p:cNvSpPr>
                <a:spLocks/>
              </p:cNvSpPr>
              <p:nvPr/>
            </p:nvSpPr>
            <p:spPr bwMode="auto">
              <a:xfrm>
                <a:off x="30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5" name="Freeform 365"/>
              <p:cNvSpPr>
                <a:spLocks/>
              </p:cNvSpPr>
              <p:nvPr/>
            </p:nvSpPr>
            <p:spPr bwMode="auto">
              <a:xfrm>
                <a:off x="3096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6" name="Freeform 366"/>
              <p:cNvSpPr>
                <a:spLocks/>
              </p:cNvSpPr>
              <p:nvPr/>
            </p:nvSpPr>
            <p:spPr bwMode="auto">
              <a:xfrm>
                <a:off x="31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7" name="Freeform 367"/>
              <p:cNvSpPr>
                <a:spLocks/>
              </p:cNvSpPr>
              <p:nvPr/>
            </p:nvSpPr>
            <p:spPr bwMode="auto">
              <a:xfrm>
                <a:off x="310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8" name="Freeform 368"/>
              <p:cNvSpPr>
                <a:spLocks/>
              </p:cNvSpPr>
              <p:nvPr/>
            </p:nvSpPr>
            <p:spPr bwMode="auto">
              <a:xfrm>
                <a:off x="31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9" name="Freeform 369"/>
              <p:cNvSpPr>
                <a:spLocks/>
              </p:cNvSpPr>
              <p:nvPr/>
            </p:nvSpPr>
            <p:spPr bwMode="auto">
              <a:xfrm>
                <a:off x="31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0" name="Freeform 370"/>
              <p:cNvSpPr>
                <a:spLocks/>
              </p:cNvSpPr>
              <p:nvPr/>
            </p:nvSpPr>
            <p:spPr bwMode="auto">
              <a:xfrm>
                <a:off x="3103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1" name="Freeform 371"/>
              <p:cNvSpPr>
                <a:spLocks/>
              </p:cNvSpPr>
              <p:nvPr/>
            </p:nvSpPr>
            <p:spPr bwMode="auto">
              <a:xfrm>
                <a:off x="311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2" name="Freeform 372"/>
              <p:cNvSpPr>
                <a:spLocks/>
              </p:cNvSpPr>
              <p:nvPr/>
            </p:nvSpPr>
            <p:spPr bwMode="auto">
              <a:xfrm>
                <a:off x="311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3" name="Freeform 373"/>
              <p:cNvSpPr>
                <a:spLocks/>
              </p:cNvSpPr>
              <p:nvPr/>
            </p:nvSpPr>
            <p:spPr bwMode="auto">
              <a:xfrm>
                <a:off x="311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4" name="Freeform 374"/>
              <p:cNvSpPr>
                <a:spLocks/>
              </p:cNvSpPr>
              <p:nvPr/>
            </p:nvSpPr>
            <p:spPr bwMode="auto">
              <a:xfrm>
                <a:off x="312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5" name="Freeform 375"/>
              <p:cNvSpPr>
                <a:spLocks/>
              </p:cNvSpPr>
              <p:nvPr/>
            </p:nvSpPr>
            <p:spPr bwMode="auto">
              <a:xfrm>
                <a:off x="31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6" name="Freeform 376"/>
              <p:cNvSpPr>
                <a:spLocks/>
              </p:cNvSpPr>
              <p:nvPr/>
            </p:nvSpPr>
            <p:spPr bwMode="auto">
              <a:xfrm>
                <a:off x="312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7" name="Freeform 377"/>
              <p:cNvSpPr>
                <a:spLocks/>
              </p:cNvSpPr>
              <p:nvPr/>
            </p:nvSpPr>
            <p:spPr bwMode="auto">
              <a:xfrm>
                <a:off x="31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8" name="Freeform 378"/>
              <p:cNvSpPr>
                <a:spLocks/>
              </p:cNvSpPr>
              <p:nvPr/>
            </p:nvSpPr>
            <p:spPr bwMode="auto">
              <a:xfrm>
                <a:off x="3120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9" name="Freeform 379"/>
              <p:cNvSpPr>
                <a:spLocks/>
              </p:cNvSpPr>
              <p:nvPr/>
            </p:nvSpPr>
            <p:spPr bwMode="auto">
              <a:xfrm>
                <a:off x="312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0" name="Freeform 380"/>
              <p:cNvSpPr>
                <a:spLocks/>
              </p:cNvSpPr>
              <p:nvPr/>
            </p:nvSpPr>
            <p:spPr bwMode="auto">
              <a:xfrm>
                <a:off x="313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1" name="Freeform 381"/>
              <p:cNvSpPr>
                <a:spLocks/>
              </p:cNvSpPr>
              <p:nvPr/>
            </p:nvSpPr>
            <p:spPr bwMode="auto">
              <a:xfrm>
                <a:off x="313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2" name="Freeform 382"/>
              <p:cNvSpPr>
                <a:spLocks/>
              </p:cNvSpPr>
              <p:nvPr/>
            </p:nvSpPr>
            <p:spPr bwMode="auto">
              <a:xfrm>
                <a:off x="313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3" name="Freeform 383"/>
              <p:cNvSpPr>
                <a:spLocks/>
              </p:cNvSpPr>
              <p:nvPr/>
            </p:nvSpPr>
            <p:spPr bwMode="auto">
              <a:xfrm>
                <a:off x="3136" y="3634"/>
                <a:ext cx="1" cy="64"/>
              </a:xfrm>
              <a:custGeom>
                <a:avLst/>
                <a:gdLst>
                  <a:gd name="T0" fmla="*/ 0 w 1"/>
                  <a:gd name="T1" fmla="*/ 54 h 66"/>
                  <a:gd name="T2" fmla="*/ 0 w 1"/>
                  <a:gd name="T3" fmla="*/ 8 h 66"/>
                  <a:gd name="T4" fmla="*/ 0 w 1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6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4" name="Freeform 384"/>
              <p:cNvSpPr>
                <a:spLocks/>
              </p:cNvSpPr>
              <p:nvPr/>
            </p:nvSpPr>
            <p:spPr bwMode="auto">
              <a:xfrm>
                <a:off x="3136" y="3602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9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5" name="Freeform 385"/>
              <p:cNvSpPr>
                <a:spLocks/>
              </p:cNvSpPr>
              <p:nvPr/>
            </p:nvSpPr>
            <p:spPr bwMode="auto">
              <a:xfrm>
                <a:off x="3136" y="3578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6" name="Freeform 386"/>
              <p:cNvSpPr>
                <a:spLocks/>
              </p:cNvSpPr>
              <p:nvPr/>
            </p:nvSpPr>
            <p:spPr bwMode="auto">
              <a:xfrm>
                <a:off x="3136" y="3586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7" name="Freeform 387"/>
              <p:cNvSpPr>
                <a:spLocks/>
              </p:cNvSpPr>
              <p:nvPr/>
            </p:nvSpPr>
            <p:spPr bwMode="auto">
              <a:xfrm>
                <a:off x="3144" y="3594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8" name="Freeform 388"/>
              <p:cNvSpPr>
                <a:spLocks/>
              </p:cNvSpPr>
              <p:nvPr/>
            </p:nvSpPr>
            <p:spPr bwMode="auto">
              <a:xfrm>
                <a:off x="3144" y="363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9" name="Freeform 389"/>
              <p:cNvSpPr>
                <a:spLocks/>
              </p:cNvSpPr>
              <p:nvPr/>
            </p:nvSpPr>
            <p:spPr bwMode="auto">
              <a:xfrm>
                <a:off x="3144" y="365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0" name="Freeform 390"/>
              <p:cNvSpPr>
                <a:spLocks/>
              </p:cNvSpPr>
              <p:nvPr/>
            </p:nvSpPr>
            <p:spPr bwMode="auto">
              <a:xfrm>
                <a:off x="3144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1" name="Freeform 391"/>
              <p:cNvSpPr>
                <a:spLocks/>
              </p:cNvSpPr>
              <p:nvPr/>
            </p:nvSpPr>
            <p:spPr bwMode="auto">
              <a:xfrm>
                <a:off x="314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2" name="Freeform 392"/>
              <p:cNvSpPr>
                <a:spLocks/>
              </p:cNvSpPr>
              <p:nvPr/>
            </p:nvSpPr>
            <p:spPr bwMode="auto">
              <a:xfrm>
                <a:off x="314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3" name="Freeform 393"/>
              <p:cNvSpPr>
                <a:spLocks/>
              </p:cNvSpPr>
              <p:nvPr/>
            </p:nvSpPr>
            <p:spPr bwMode="auto">
              <a:xfrm>
                <a:off x="3144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4" name="Freeform 394"/>
              <p:cNvSpPr>
                <a:spLocks/>
              </p:cNvSpPr>
              <p:nvPr/>
            </p:nvSpPr>
            <p:spPr bwMode="auto">
              <a:xfrm>
                <a:off x="31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5" name="Freeform 395"/>
              <p:cNvSpPr>
                <a:spLocks/>
              </p:cNvSpPr>
              <p:nvPr/>
            </p:nvSpPr>
            <p:spPr bwMode="auto">
              <a:xfrm>
                <a:off x="31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6" name="Freeform 396"/>
              <p:cNvSpPr>
                <a:spLocks/>
              </p:cNvSpPr>
              <p:nvPr/>
            </p:nvSpPr>
            <p:spPr bwMode="auto">
              <a:xfrm>
                <a:off x="31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7" name="Freeform 397"/>
              <p:cNvSpPr>
                <a:spLocks/>
              </p:cNvSpPr>
              <p:nvPr/>
            </p:nvSpPr>
            <p:spPr bwMode="auto">
              <a:xfrm>
                <a:off x="315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8" name="Freeform 398"/>
              <p:cNvSpPr>
                <a:spLocks/>
              </p:cNvSpPr>
              <p:nvPr/>
            </p:nvSpPr>
            <p:spPr bwMode="auto">
              <a:xfrm>
                <a:off x="31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9" name="Freeform 399"/>
              <p:cNvSpPr>
                <a:spLocks/>
              </p:cNvSpPr>
              <p:nvPr/>
            </p:nvSpPr>
            <p:spPr bwMode="auto">
              <a:xfrm>
                <a:off x="31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0" name="Freeform 400"/>
              <p:cNvSpPr>
                <a:spLocks/>
              </p:cNvSpPr>
              <p:nvPr/>
            </p:nvSpPr>
            <p:spPr bwMode="auto">
              <a:xfrm>
                <a:off x="31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1" name="Freeform 401"/>
              <p:cNvSpPr>
                <a:spLocks/>
              </p:cNvSpPr>
              <p:nvPr/>
            </p:nvSpPr>
            <p:spPr bwMode="auto">
              <a:xfrm>
                <a:off x="3160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2" name="Freeform 402"/>
              <p:cNvSpPr>
                <a:spLocks/>
              </p:cNvSpPr>
              <p:nvPr/>
            </p:nvSpPr>
            <p:spPr bwMode="auto">
              <a:xfrm>
                <a:off x="31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3" name="Freeform 403"/>
              <p:cNvSpPr>
                <a:spLocks/>
              </p:cNvSpPr>
              <p:nvPr/>
            </p:nvSpPr>
            <p:spPr bwMode="auto">
              <a:xfrm>
                <a:off x="31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4" name="Freeform 404"/>
              <p:cNvSpPr>
                <a:spLocks/>
              </p:cNvSpPr>
              <p:nvPr/>
            </p:nvSpPr>
            <p:spPr bwMode="auto">
              <a:xfrm>
                <a:off x="3168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5" name="Freeform 405"/>
              <p:cNvSpPr>
                <a:spLocks/>
              </p:cNvSpPr>
              <p:nvPr/>
            </p:nvSpPr>
            <p:spPr bwMode="auto">
              <a:xfrm>
                <a:off x="317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6" name="Freeform 406"/>
              <p:cNvSpPr>
                <a:spLocks/>
              </p:cNvSpPr>
              <p:nvPr/>
            </p:nvSpPr>
            <p:spPr bwMode="auto">
              <a:xfrm>
                <a:off x="31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7" name="Freeform 407"/>
              <p:cNvSpPr>
                <a:spLocks/>
              </p:cNvSpPr>
              <p:nvPr/>
            </p:nvSpPr>
            <p:spPr bwMode="auto">
              <a:xfrm>
                <a:off x="3175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8" name="Freeform 408"/>
              <p:cNvSpPr>
                <a:spLocks/>
              </p:cNvSpPr>
              <p:nvPr/>
            </p:nvSpPr>
            <p:spPr bwMode="auto">
              <a:xfrm>
                <a:off x="31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9" name="Freeform 409"/>
              <p:cNvSpPr>
                <a:spLocks/>
              </p:cNvSpPr>
              <p:nvPr/>
            </p:nvSpPr>
            <p:spPr bwMode="auto">
              <a:xfrm>
                <a:off x="31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0" name="Freeform 410"/>
              <p:cNvSpPr>
                <a:spLocks/>
              </p:cNvSpPr>
              <p:nvPr/>
            </p:nvSpPr>
            <p:spPr bwMode="auto">
              <a:xfrm>
                <a:off x="31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5" name="Group 411"/>
            <p:cNvGrpSpPr>
              <a:grpSpLocks/>
            </p:cNvGrpSpPr>
            <p:nvPr/>
          </p:nvGrpSpPr>
          <p:grpSpPr bwMode="auto">
            <a:xfrm>
              <a:off x="3492" y="2662"/>
              <a:ext cx="327" cy="865"/>
              <a:chOff x="3192" y="2770"/>
              <a:chExt cx="328" cy="976"/>
            </a:xfrm>
          </p:grpSpPr>
          <p:sp>
            <p:nvSpPr>
              <p:cNvPr id="20541" name="Freeform 412"/>
              <p:cNvSpPr>
                <a:spLocks/>
              </p:cNvSpPr>
              <p:nvPr/>
            </p:nvSpPr>
            <p:spPr bwMode="auto">
              <a:xfrm>
                <a:off x="31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413"/>
              <p:cNvSpPr>
                <a:spLocks/>
              </p:cNvSpPr>
              <p:nvPr/>
            </p:nvSpPr>
            <p:spPr bwMode="auto">
              <a:xfrm>
                <a:off x="31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414"/>
              <p:cNvSpPr>
                <a:spLocks/>
              </p:cNvSpPr>
              <p:nvPr/>
            </p:nvSpPr>
            <p:spPr bwMode="auto">
              <a:xfrm>
                <a:off x="31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415"/>
              <p:cNvSpPr>
                <a:spLocks/>
              </p:cNvSpPr>
              <p:nvPr/>
            </p:nvSpPr>
            <p:spPr bwMode="auto">
              <a:xfrm>
                <a:off x="3192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416"/>
              <p:cNvSpPr>
                <a:spLocks/>
              </p:cNvSpPr>
              <p:nvPr/>
            </p:nvSpPr>
            <p:spPr bwMode="auto">
              <a:xfrm>
                <a:off x="31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417"/>
              <p:cNvSpPr>
                <a:spLocks/>
              </p:cNvSpPr>
              <p:nvPr/>
            </p:nvSpPr>
            <p:spPr bwMode="auto">
              <a:xfrm>
                <a:off x="31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418"/>
              <p:cNvSpPr>
                <a:spLocks/>
              </p:cNvSpPr>
              <p:nvPr/>
            </p:nvSpPr>
            <p:spPr bwMode="auto">
              <a:xfrm>
                <a:off x="319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419"/>
              <p:cNvSpPr>
                <a:spLocks/>
              </p:cNvSpPr>
              <p:nvPr/>
            </p:nvSpPr>
            <p:spPr bwMode="auto">
              <a:xfrm>
                <a:off x="320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420"/>
              <p:cNvSpPr>
                <a:spLocks/>
              </p:cNvSpPr>
              <p:nvPr/>
            </p:nvSpPr>
            <p:spPr bwMode="auto">
              <a:xfrm>
                <a:off x="3208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421"/>
              <p:cNvSpPr>
                <a:spLocks/>
              </p:cNvSpPr>
              <p:nvPr/>
            </p:nvSpPr>
            <p:spPr bwMode="auto">
              <a:xfrm>
                <a:off x="321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422"/>
              <p:cNvSpPr>
                <a:spLocks/>
              </p:cNvSpPr>
              <p:nvPr/>
            </p:nvSpPr>
            <p:spPr bwMode="auto">
              <a:xfrm>
                <a:off x="3216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423"/>
              <p:cNvSpPr>
                <a:spLocks/>
              </p:cNvSpPr>
              <p:nvPr/>
            </p:nvSpPr>
            <p:spPr bwMode="auto">
              <a:xfrm>
                <a:off x="3216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424"/>
              <p:cNvSpPr>
                <a:spLocks/>
              </p:cNvSpPr>
              <p:nvPr/>
            </p:nvSpPr>
            <p:spPr bwMode="auto">
              <a:xfrm>
                <a:off x="3216" y="3658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425"/>
              <p:cNvSpPr>
                <a:spLocks/>
              </p:cNvSpPr>
              <p:nvPr/>
            </p:nvSpPr>
            <p:spPr bwMode="auto">
              <a:xfrm>
                <a:off x="3216" y="3602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9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426"/>
              <p:cNvSpPr>
                <a:spLocks/>
              </p:cNvSpPr>
              <p:nvPr/>
            </p:nvSpPr>
            <p:spPr bwMode="auto">
              <a:xfrm>
                <a:off x="3216" y="3531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427"/>
              <p:cNvSpPr>
                <a:spLocks/>
              </p:cNvSpPr>
              <p:nvPr/>
            </p:nvSpPr>
            <p:spPr bwMode="auto">
              <a:xfrm>
                <a:off x="3216" y="3466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Freeform 428"/>
              <p:cNvSpPr>
                <a:spLocks/>
              </p:cNvSpPr>
              <p:nvPr/>
            </p:nvSpPr>
            <p:spPr bwMode="auto">
              <a:xfrm>
                <a:off x="3216" y="3474"/>
                <a:ext cx="16" cy="9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9 h 9"/>
                  <a:gd name="T4" fmla="*/ 11 w 17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429"/>
              <p:cNvSpPr>
                <a:spLocks/>
              </p:cNvSpPr>
              <p:nvPr/>
            </p:nvSpPr>
            <p:spPr bwMode="auto">
              <a:xfrm>
                <a:off x="3223" y="3483"/>
                <a:ext cx="1" cy="79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56 h 83"/>
                  <a:gd name="T4" fmla="*/ 0 w 1"/>
                  <a:gd name="T5" fmla="*/ 62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Freeform 430"/>
              <p:cNvSpPr>
                <a:spLocks/>
              </p:cNvSpPr>
              <p:nvPr/>
            </p:nvSpPr>
            <p:spPr bwMode="auto">
              <a:xfrm>
                <a:off x="3223" y="3555"/>
                <a:ext cx="1" cy="23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12 h 24"/>
                  <a:gd name="T4" fmla="*/ 0 w 1"/>
                  <a:gd name="T5" fmla="*/ 18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">
                    <a:moveTo>
                      <a:pt x="0" y="0"/>
                    </a:move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431"/>
              <p:cNvSpPr>
                <a:spLocks/>
              </p:cNvSpPr>
              <p:nvPr/>
            </p:nvSpPr>
            <p:spPr bwMode="auto">
              <a:xfrm>
                <a:off x="3223" y="357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Freeform 432"/>
              <p:cNvSpPr>
                <a:spLocks/>
              </p:cNvSpPr>
              <p:nvPr/>
            </p:nvSpPr>
            <p:spPr bwMode="auto">
              <a:xfrm>
                <a:off x="3223" y="3586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433"/>
              <p:cNvSpPr>
                <a:spLocks/>
              </p:cNvSpPr>
              <p:nvPr/>
            </p:nvSpPr>
            <p:spPr bwMode="auto">
              <a:xfrm>
                <a:off x="3223" y="361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434"/>
              <p:cNvSpPr>
                <a:spLocks/>
              </p:cNvSpPr>
              <p:nvPr/>
            </p:nvSpPr>
            <p:spPr bwMode="auto">
              <a:xfrm>
                <a:off x="3223" y="3658"/>
                <a:ext cx="1" cy="56"/>
              </a:xfrm>
              <a:custGeom>
                <a:avLst/>
                <a:gdLst>
                  <a:gd name="T0" fmla="*/ 0 w 1"/>
                  <a:gd name="T1" fmla="*/ 0 h 58"/>
                  <a:gd name="T2" fmla="*/ 0 w 1"/>
                  <a:gd name="T3" fmla="*/ 40 h 58"/>
                  <a:gd name="T4" fmla="*/ 0 w 1"/>
                  <a:gd name="T5" fmla="*/ 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0"/>
                    </a:moveTo>
                    <a:lnTo>
                      <a:pt x="0" y="50"/>
                    </a:lnTo>
                    <a:lnTo>
                      <a:pt x="0" y="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435"/>
              <p:cNvSpPr>
                <a:spLocks/>
              </p:cNvSpPr>
              <p:nvPr/>
            </p:nvSpPr>
            <p:spPr bwMode="auto">
              <a:xfrm>
                <a:off x="3223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436"/>
              <p:cNvSpPr>
                <a:spLocks/>
              </p:cNvSpPr>
              <p:nvPr/>
            </p:nvSpPr>
            <p:spPr bwMode="auto">
              <a:xfrm>
                <a:off x="3223" y="3714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437"/>
              <p:cNvSpPr>
                <a:spLocks/>
              </p:cNvSpPr>
              <p:nvPr/>
            </p:nvSpPr>
            <p:spPr bwMode="auto">
              <a:xfrm>
                <a:off x="3232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438"/>
              <p:cNvSpPr>
                <a:spLocks/>
              </p:cNvSpPr>
              <p:nvPr/>
            </p:nvSpPr>
            <p:spPr bwMode="auto">
              <a:xfrm>
                <a:off x="3232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Freeform 439"/>
              <p:cNvSpPr>
                <a:spLocks/>
              </p:cNvSpPr>
              <p:nvPr/>
            </p:nvSpPr>
            <p:spPr bwMode="auto">
              <a:xfrm>
                <a:off x="32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440"/>
              <p:cNvSpPr>
                <a:spLocks/>
              </p:cNvSpPr>
              <p:nvPr/>
            </p:nvSpPr>
            <p:spPr bwMode="auto">
              <a:xfrm>
                <a:off x="323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441"/>
              <p:cNvSpPr>
                <a:spLocks/>
              </p:cNvSpPr>
              <p:nvPr/>
            </p:nvSpPr>
            <p:spPr bwMode="auto">
              <a:xfrm>
                <a:off x="32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442"/>
              <p:cNvSpPr>
                <a:spLocks/>
              </p:cNvSpPr>
              <p:nvPr/>
            </p:nvSpPr>
            <p:spPr bwMode="auto">
              <a:xfrm>
                <a:off x="32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443"/>
              <p:cNvSpPr>
                <a:spLocks/>
              </p:cNvSpPr>
              <p:nvPr/>
            </p:nvSpPr>
            <p:spPr bwMode="auto">
              <a:xfrm>
                <a:off x="32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444"/>
              <p:cNvSpPr>
                <a:spLocks/>
              </p:cNvSpPr>
              <p:nvPr/>
            </p:nvSpPr>
            <p:spPr bwMode="auto">
              <a:xfrm>
                <a:off x="323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445"/>
              <p:cNvSpPr>
                <a:spLocks/>
              </p:cNvSpPr>
              <p:nvPr/>
            </p:nvSpPr>
            <p:spPr bwMode="auto">
              <a:xfrm>
                <a:off x="32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446"/>
              <p:cNvSpPr>
                <a:spLocks/>
              </p:cNvSpPr>
              <p:nvPr/>
            </p:nvSpPr>
            <p:spPr bwMode="auto">
              <a:xfrm>
                <a:off x="32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447"/>
              <p:cNvSpPr>
                <a:spLocks/>
              </p:cNvSpPr>
              <p:nvPr/>
            </p:nvSpPr>
            <p:spPr bwMode="auto">
              <a:xfrm>
                <a:off x="32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448"/>
              <p:cNvSpPr>
                <a:spLocks/>
              </p:cNvSpPr>
              <p:nvPr/>
            </p:nvSpPr>
            <p:spPr bwMode="auto">
              <a:xfrm>
                <a:off x="32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449"/>
              <p:cNvSpPr>
                <a:spLocks/>
              </p:cNvSpPr>
              <p:nvPr/>
            </p:nvSpPr>
            <p:spPr bwMode="auto">
              <a:xfrm>
                <a:off x="3240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450"/>
              <p:cNvSpPr>
                <a:spLocks/>
              </p:cNvSpPr>
              <p:nvPr/>
            </p:nvSpPr>
            <p:spPr bwMode="auto">
              <a:xfrm>
                <a:off x="32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451"/>
              <p:cNvSpPr>
                <a:spLocks/>
              </p:cNvSpPr>
              <p:nvPr/>
            </p:nvSpPr>
            <p:spPr bwMode="auto">
              <a:xfrm>
                <a:off x="324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452"/>
              <p:cNvSpPr>
                <a:spLocks/>
              </p:cNvSpPr>
              <p:nvPr/>
            </p:nvSpPr>
            <p:spPr bwMode="auto">
              <a:xfrm>
                <a:off x="32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453"/>
              <p:cNvSpPr>
                <a:spLocks/>
              </p:cNvSpPr>
              <p:nvPr/>
            </p:nvSpPr>
            <p:spPr bwMode="auto">
              <a:xfrm>
                <a:off x="32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454"/>
              <p:cNvSpPr>
                <a:spLocks/>
              </p:cNvSpPr>
              <p:nvPr/>
            </p:nvSpPr>
            <p:spPr bwMode="auto">
              <a:xfrm>
                <a:off x="32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455"/>
              <p:cNvSpPr>
                <a:spLocks/>
              </p:cNvSpPr>
              <p:nvPr/>
            </p:nvSpPr>
            <p:spPr bwMode="auto">
              <a:xfrm>
                <a:off x="32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456"/>
              <p:cNvSpPr>
                <a:spLocks/>
              </p:cNvSpPr>
              <p:nvPr/>
            </p:nvSpPr>
            <p:spPr bwMode="auto">
              <a:xfrm>
                <a:off x="325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457"/>
              <p:cNvSpPr>
                <a:spLocks/>
              </p:cNvSpPr>
              <p:nvPr/>
            </p:nvSpPr>
            <p:spPr bwMode="auto">
              <a:xfrm>
                <a:off x="32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458"/>
              <p:cNvSpPr>
                <a:spLocks/>
              </p:cNvSpPr>
              <p:nvPr/>
            </p:nvSpPr>
            <p:spPr bwMode="auto">
              <a:xfrm>
                <a:off x="32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459"/>
              <p:cNvSpPr>
                <a:spLocks/>
              </p:cNvSpPr>
              <p:nvPr/>
            </p:nvSpPr>
            <p:spPr bwMode="auto">
              <a:xfrm>
                <a:off x="32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460"/>
              <p:cNvSpPr>
                <a:spLocks/>
              </p:cNvSpPr>
              <p:nvPr/>
            </p:nvSpPr>
            <p:spPr bwMode="auto">
              <a:xfrm>
                <a:off x="32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Freeform 461"/>
              <p:cNvSpPr>
                <a:spLocks/>
              </p:cNvSpPr>
              <p:nvPr/>
            </p:nvSpPr>
            <p:spPr bwMode="auto">
              <a:xfrm>
                <a:off x="3264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Freeform 462"/>
              <p:cNvSpPr>
                <a:spLocks/>
              </p:cNvSpPr>
              <p:nvPr/>
            </p:nvSpPr>
            <p:spPr bwMode="auto">
              <a:xfrm>
                <a:off x="32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463"/>
              <p:cNvSpPr>
                <a:spLocks/>
              </p:cNvSpPr>
              <p:nvPr/>
            </p:nvSpPr>
            <p:spPr bwMode="auto">
              <a:xfrm>
                <a:off x="32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Freeform 464"/>
              <p:cNvSpPr>
                <a:spLocks/>
              </p:cNvSpPr>
              <p:nvPr/>
            </p:nvSpPr>
            <p:spPr bwMode="auto">
              <a:xfrm>
                <a:off x="32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Freeform 465"/>
              <p:cNvSpPr>
                <a:spLocks/>
              </p:cNvSpPr>
              <p:nvPr/>
            </p:nvSpPr>
            <p:spPr bwMode="auto">
              <a:xfrm>
                <a:off x="32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466"/>
              <p:cNvSpPr>
                <a:spLocks/>
              </p:cNvSpPr>
              <p:nvPr/>
            </p:nvSpPr>
            <p:spPr bwMode="auto">
              <a:xfrm>
                <a:off x="3271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467"/>
              <p:cNvSpPr>
                <a:spLocks/>
              </p:cNvSpPr>
              <p:nvPr/>
            </p:nvSpPr>
            <p:spPr bwMode="auto">
              <a:xfrm>
                <a:off x="328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468"/>
              <p:cNvSpPr>
                <a:spLocks/>
              </p:cNvSpPr>
              <p:nvPr/>
            </p:nvSpPr>
            <p:spPr bwMode="auto">
              <a:xfrm>
                <a:off x="328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469"/>
              <p:cNvSpPr>
                <a:spLocks/>
              </p:cNvSpPr>
              <p:nvPr/>
            </p:nvSpPr>
            <p:spPr bwMode="auto">
              <a:xfrm>
                <a:off x="3288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470"/>
              <p:cNvSpPr>
                <a:spLocks/>
              </p:cNvSpPr>
              <p:nvPr/>
            </p:nvSpPr>
            <p:spPr bwMode="auto">
              <a:xfrm>
                <a:off x="3288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471"/>
              <p:cNvSpPr>
                <a:spLocks/>
              </p:cNvSpPr>
              <p:nvPr/>
            </p:nvSpPr>
            <p:spPr bwMode="auto">
              <a:xfrm>
                <a:off x="3288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472"/>
              <p:cNvSpPr>
                <a:spLocks/>
              </p:cNvSpPr>
              <p:nvPr/>
            </p:nvSpPr>
            <p:spPr bwMode="auto">
              <a:xfrm>
                <a:off x="3288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Freeform 473"/>
              <p:cNvSpPr>
                <a:spLocks/>
              </p:cNvSpPr>
              <p:nvPr/>
            </p:nvSpPr>
            <p:spPr bwMode="auto">
              <a:xfrm>
                <a:off x="3288" y="3642"/>
                <a:ext cx="16" cy="56"/>
              </a:xfrm>
              <a:custGeom>
                <a:avLst/>
                <a:gdLst>
                  <a:gd name="T0" fmla="*/ 0 w 17"/>
                  <a:gd name="T1" fmla="*/ 46 h 58"/>
                  <a:gd name="T2" fmla="*/ 8 w 17"/>
                  <a:gd name="T3" fmla="*/ 0 h 58"/>
                  <a:gd name="T4" fmla="*/ 11 w 17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58">
                    <a:moveTo>
                      <a:pt x="0" y="5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Freeform 474"/>
              <p:cNvSpPr>
                <a:spLocks/>
              </p:cNvSpPr>
              <p:nvPr/>
            </p:nvSpPr>
            <p:spPr bwMode="auto">
              <a:xfrm>
                <a:off x="3295" y="3514"/>
                <a:ext cx="1" cy="128"/>
              </a:xfrm>
              <a:custGeom>
                <a:avLst/>
                <a:gdLst>
                  <a:gd name="T0" fmla="*/ 0 w 1"/>
                  <a:gd name="T1" fmla="*/ 106 h 133"/>
                  <a:gd name="T2" fmla="*/ 0 w 1"/>
                  <a:gd name="T3" fmla="*/ 8 h 133"/>
                  <a:gd name="T4" fmla="*/ 0 w 1"/>
                  <a:gd name="T5" fmla="*/ 0 h 1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3">
                    <a:moveTo>
                      <a:pt x="0" y="1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475"/>
              <p:cNvSpPr>
                <a:spLocks/>
              </p:cNvSpPr>
              <p:nvPr/>
            </p:nvSpPr>
            <p:spPr bwMode="auto">
              <a:xfrm>
                <a:off x="3295" y="3210"/>
                <a:ext cx="1" cy="312"/>
              </a:xfrm>
              <a:custGeom>
                <a:avLst/>
                <a:gdLst>
                  <a:gd name="T0" fmla="*/ 0 w 1"/>
                  <a:gd name="T1" fmla="*/ 254 h 325"/>
                  <a:gd name="T2" fmla="*/ 0 w 1"/>
                  <a:gd name="T3" fmla="*/ 9 h 325"/>
                  <a:gd name="T4" fmla="*/ 0 w 1"/>
                  <a:gd name="T5" fmla="*/ 0 h 3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25">
                    <a:moveTo>
                      <a:pt x="0" y="3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Freeform 476"/>
              <p:cNvSpPr>
                <a:spLocks/>
              </p:cNvSpPr>
              <p:nvPr/>
            </p:nvSpPr>
            <p:spPr bwMode="auto">
              <a:xfrm>
                <a:off x="3295" y="2770"/>
                <a:ext cx="1" cy="449"/>
              </a:xfrm>
              <a:custGeom>
                <a:avLst/>
                <a:gdLst>
                  <a:gd name="T0" fmla="*/ 0 w 1"/>
                  <a:gd name="T1" fmla="*/ 369 h 467"/>
                  <a:gd name="T2" fmla="*/ 0 w 1"/>
                  <a:gd name="T3" fmla="*/ 8 h 467"/>
                  <a:gd name="T4" fmla="*/ 0 w 1"/>
                  <a:gd name="T5" fmla="*/ 0 h 4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67">
                    <a:moveTo>
                      <a:pt x="0" y="46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477"/>
              <p:cNvSpPr>
                <a:spLocks/>
              </p:cNvSpPr>
              <p:nvPr/>
            </p:nvSpPr>
            <p:spPr bwMode="auto">
              <a:xfrm>
                <a:off x="3295" y="2778"/>
                <a:ext cx="1" cy="369"/>
              </a:xfrm>
              <a:custGeom>
                <a:avLst/>
                <a:gdLst>
                  <a:gd name="T0" fmla="*/ 0 w 1"/>
                  <a:gd name="T1" fmla="*/ 0 h 384"/>
                  <a:gd name="T2" fmla="*/ 0 w 1"/>
                  <a:gd name="T3" fmla="*/ 295 h 384"/>
                  <a:gd name="T4" fmla="*/ 0 w 1"/>
                  <a:gd name="T5" fmla="*/ 303 h 3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84">
                    <a:moveTo>
                      <a:pt x="0" y="0"/>
                    </a:moveTo>
                    <a:lnTo>
                      <a:pt x="0" y="375"/>
                    </a:lnTo>
                    <a:lnTo>
                      <a:pt x="0" y="38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478"/>
              <p:cNvSpPr>
                <a:spLocks/>
              </p:cNvSpPr>
              <p:nvPr/>
            </p:nvSpPr>
            <p:spPr bwMode="auto">
              <a:xfrm>
                <a:off x="3295" y="3138"/>
                <a:ext cx="1" cy="216"/>
              </a:xfrm>
              <a:custGeom>
                <a:avLst/>
                <a:gdLst>
                  <a:gd name="T0" fmla="*/ 0 w 1"/>
                  <a:gd name="T1" fmla="*/ 0 h 225"/>
                  <a:gd name="T2" fmla="*/ 0 w 1"/>
                  <a:gd name="T3" fmla="*/ 170 h 225"/>
                  <a:gd name="T4" fmla="*/ 0 w 1"/>
                  <a:gd name="T5" fmla="*/ 176 h 2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25">
                    <a:moveTo>
                      <a:pt x="0" y="0"/>
                    </a:moveTo>
                    <a:lnTo>
                      <a:pt x="0" y="217"/>
                    </a:lnTo>
                    <a:lnTo>
                      <a:pt x="0" y="2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Freeform 479"/>
              <p:cNvSpPr>
                <a:spLocks/>
              </p:cNvSpPr>
              <p:nvPr/>
            </p:nvSpPr>
            <p:spPr bwMode="auto">
              <a:xfrm>
                <a:off x="3295" y="3219"/>
                <a:ext cx="1" cy="127"/>
              </a:xfrm>
              <a:custGeom>
                <a:avLst/>
                <a:gdLst>
                  <a:gd name="T0" fmla="*/ 0 w 1"/>
                  <a:gd name="T1" fmla="*/ 101 h 133"/>
                  <a:gd name="T2" fmla="*/ 0 w 1"/>
                  <a:gd name="T3" fmla="*/ 8 h 133"/>
                  <a:gd name="T4" fmla="*/ 0 w 1"/>
                  <a:gd name="T5" fmla="*/ 0 h 1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3">
                    <a:moveTo>
                      <a:pt x="0" y="1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480"/>
              <p:cNvSpPr>
                <a:spLocks/>
              </p:cNvSpPr>
              <p:nvPr/>
            </p:nvSpPr>
            <p:spPr bwMode="auto">
              <a:xfrm>
                <a:off x="3295" y="3210"/>
                <a:ext cx="16" cy="16"/>
              </a:xfrm>
              <a:custGeom>
                <a:avLst/>
                <a:gdLst>
                  <a:gd name="T0" fmla="*/ 0 w 17"/>
                  <a:gd name="T1" fmla="*/ 11 h 17"/>
                  <a:gd name="T2" fmla="*/ 8 w 17"/>
                  <a:gd name="T3" fmla="*/ 0 h 17"/>
                  <a:gd name="T4" fmla="*/ 11 w 17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481"/>
              <p:cNvSpPr>
                <a:spLocks/>
              </p:cNvSpPr>
              <p:nvPr/>
            </p:nvSpPr>
            <p:spPr bwMode="auto">
              <a:xfrm>
                <a:off x="3304" y="3210"/>
                <a:ext cx="1" cy="208"/>
              </a:xfrm>
              <a:custGeom>
                <a:avLst/>
                <a:gdLst>
                  <a:gd name="T0" fmla="*/ 0 w 1"/>
                  <a:gd name="T1" fmla="*/ 0 h 217"/>
                  <a:gd name="T2" fmla="*/ 0 w 1"/>
                  <a:gd name="T3" fmla="*/ 162 h 217"/>
                  <a:gd name="T4" fmla="*/ 0 w 1"/>
                  <a:gd name="T5" fmla="*/ 168 h 2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lnTo>
                      <a:pt x="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Freeform 482"/>
              <p:cNvSpPr>
                <a:spLocks/>
              </p:cNvSpPr>
              <p:nvPr/>
            </p:nvSpPr>
            <p:spPr bwMode="auto">
              <a:xfrm>
                <a:off x="3304" y="3411"/>
                <a:ext cx="1" cy="19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149 h 199"/>
                  <a:gd name="T4" fmla="*/ 0 w 1"/>
                  <a:gd name="T5" fmla="*/ 155 h 1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191"/>
                    </a:lnTo>
                    <a:lnTo>
                      <a:pt x="0" y="19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483"/>
              <p:cNvSpPr>
                <a:spLocks/>
              </p:cNvSpPr>
              <p:nvPr/>
            </p:nvSpPr>
            <p:spPr bwMode="auto">
              <a:xfrm>
                <a:off x="3304" y="3594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484"/>
              <p:cNvSpPr>
                <a:spLocks/>
              </p:cNvSpPr>
              <p:nvPr/>
            </p:nvSpPr>
            <p:spPr bwMode="auto">
              <a:xfrm>
                <a:off x="3304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485"/>
              <p:cNvSpPr>
                <a:spLocks/>
              </p:cNvSpPr>
              <p:nvPr/>
            </p:nvSpPr>
            <p:spPr bwMode="auto">
              <a:xfrm>
                <a:off x="3304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486"/>
              <p:cNvSpPr>
                <a:spLocks/>
              </p:cNvSpPr>
              <p:nvPr/>
            </p:nvSpPr>
            <p:spPr bwMode="auto">
              <a:xfrm>
                <a:off x="3304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487"/>
              <p:cNvSpPr>
                <a:spLocks/>
              </p:cNvSpPr>
              <p:nvPr/>
            </p:nvSpPr>
            <p:spPr bwMode="auto">
              <a:xfrm>
                <a:off x="3304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488"/>
              <p:cNvSpPr>
                <a:spLocks/>
              </p:cNvSpPr>
              <p:nvPr/>
            </p:nvSpPr>
            <p:spPr bwMode="auto">
              <a:xfrm>
                <a:off x="331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489"/>
              <p:cNvSpPr>
                <a:spLocks/>
              </p:cNvSpPr>
              <p:nvPr/>
            </p:nvSpPr>
            <p:spPr bwMode="auto">
              <a:xfrm>
                <a:off x="33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490"/>
              <p:cNvSpPr>
                <a:spLocks/>
              </p:cNvSpPr>
              <p:nvPr/>
            </p:nvSpPr>
            <p:spPr bwMode="auto">
              <a:xfrm>
                <a:off x="33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491"/>
              <p:cNvSpPr>
                <a:spLocks/>
              </p:cNvSpPr>
              <p:nvPr/>
            </p:nvSpPr>
            <p:spPr bwMode="auto">
              <a:xfrm>
                <a:off x="331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492"/>
              <p:cNvSpPr>
                <a:spLocks/>
              </p:cNvSpPr>
              <p:nvPr/>
            </p:nvSpPr>
            <p:spPr bwMode="auto">
              <a:xfrm>
                <a:off x="33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493"/>
              <p:cNvSpPr>
                <a:spLocks/>
              </p:cNvSpPr>
              <p:nvPr/>
            </p:nvSpPr>
            <p:spPr bwMode="auto">
              <a:xfrm>
                <a:off x="33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494"/>
              <p:cNvSpPr>
                <a:spLocks/>
              </p:cNvSpPr>
              <p:nvPr/>
            </p:nvSpPr>
            <p:spPr bwMode="auto">
              <a:xfrm>
                <a:off x="331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495"/>
              <p:cNvSpPr>
                <a:spLocks/>
              </p:cNvSpPr>
              <p:nvPr/>
            </p:nvSpPr>
            <p:spPr bwMode="auto">
              <a:xfrm>
                <a:off x="33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496"/>
              <p:cNvSpPr>
                <a:spLocks/>
              </p:cNvSpPr>
              <p:nvPr/>
            </p:nvSpPr>
            <p:spPr bwMode="auto">
              <a:xfrm>
                <a:off x="33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497"/>
              <p:cNvSpPr>
                <a:spLocks/>
              </p:cNvSpPr>
              <p:nvPr/>
            </p:nvSpPr>
            <p:spPr bwMode="auto">
              <a:xfrm>
                <a:off x="33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Freeform 498"/>
              <p:cNvSpPr>
                <a:spLocks/>
              </p:cNvSpPr>
              <p:nvPr/>
            </p:nvSpPr>
            <p:spPr bwMode="auto">
              <a:xfrm>
                <a:off x="33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Freeform 499"/>
              <p:cNvSpPr>
                <a:spLocks/>
              </p:cNvSpPr>
              <p:nvPr/>
            </p:nvSpPr>
            <p:spPr bwMode="auto">
              <a:xfrm>
                <a:off x="33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Freeform 500"/>
              <p:cNvSpPr>
                <a:spLocks/>
              </p:cNvSpPr>
              <p:nvPr/>
            </p:nvSpPr>
            <p:spPr bwMode="auto">
              <a:xfrm>
                <a:off x="332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501"/>
              <p:cNvSpPr>
                <a:spLocks/>
              </p:cNvSpPr>
              <p:nvPr/>
            </p:nvSpPr>
            <p:spPr bwMode="auto">
              <a:xfrm>
                <a:off x="33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502"/>
              <p:cNvSpPr>
                <a:spLocks/>
              </p:cNvSpPr>
              <p:nvPr/>
            </p:nvSpPr>
            <p:spPr bwMode="auto">
              <a:xfrm>
                <a:off x="33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Freeform 503"/>
              <p:cNvSpPr>
                <a:spLocks/>
              </p:cNvSpPr>
              <p:nvPr/>
            </p:nvSpPr>
            <p:spPr bwMode="auto">
              <a:xfrm>
                <a:off x="33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Freeform 504"/>
              <p:cNvSpPr>
                <a:spLocks/>
              </p:cNvSpPr>
              <p:nvPr/>
            </p:nvSpPr>
            <p:spPr bwMode="auto">
              <a:xfrm>
                <a:off x="333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Freeform 505"/>
              <p:cNvSpPr>
                <a:spLocks/>
              </p:cNvSpPr>
              <p:nvPr/>
            </p:nvSpPr>
            <p:spPr bwMode="auto">
              <a:xfrm>
                <a:off x="33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Freeform 506"/>
              <p:cNvSpPr>
                <a:spLocks/>
              </p:cNvSpPr>
              <p:nvPr/>
            </p:nvSpPr>
            <p:spPr bwMode="auto">
              <a:xfrm>
                <a:off x="33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507"/>
              <p:cNvSpPr>
                <a:spLocks/>
              </p:cNvSpPr>
              <p:nvPr/>
            </p:nvSpPr>
            <p:spPr bwMode="auto">
              <a:xfrm>
                <a:off x="33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508"/>
              <p:cNvSpPr>
                <a:spLocks/>
              </p:cNvSpPr>
              <p:nvPr/>
            </p:nvSpPr>
            <p:spPr bwMode="auto">
              <a:xfrm>
                <a:off x="3343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509"/>
              <p:cNvSpPr>
                <a:spLocks/>
              </p:cNvSpPr>
              <p:nvPr/>
            </p:nvSpPr>
            <p:spPr bwMode="auto">
              <a:xfrm>
                <a:off x="33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510"/>
              <p:cNvSpPr>
                <a:spLocks/>
              </p:cNvSpPr>
              <p:nvPr/>
            </p:nvSpPr>
            <p:spPr bwMode="auto">
              <a:xfrm>
                <a:off x="33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Freeform 511"/>
              <p:cNvSpPr>
                <a:spLocks/>
              </p:cNvSpPr>
              <p:nvPr/>
            </p:nvSpPr>
            <p:spPr bwMode="auto">
              <a:xfrm>
                <a:off x="33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Freeform 512"/>
              <p:cNvSpPr>
                <a:spLocks/>
              </p:cNvSpPr>
              <p:nvPr/>
            </p:nvSpPr>
            <p:spPr bwMode="auto">
              <a:xfrm>
                <a:off x="33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Freeform 513"/>
              <p:cNvSpPr>
                <a:spLocks/>
              </p:cNvSpPr>
              <p:nvPr/>
            </p:nvSpPr>
            <p:spPr bwMode="auto">
              <a:xfrm>
                <a:off x="33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Freeform 514"/>
              <p:cNvSpPr>
                <a:spLocks/>
              </p:cNvSpPr>
              <p:nvPr/>
            </p:nvSpPr>
            <p:spPr bwMode="auto">
              <a:xfrm>
                <a:off x="335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Freeform 515"/>
              <p:cNvSpPr>
                <a:spLocks/>
              </p:cNvSpPr>
              <p:nvPr/>
            </p:nvSpPr>
            <p:spPr bwMode="auto">
              <a:xfrm>
                <a:off x="33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Freeform 516"/>
              <p:cNvSpPr>
                <a:spLocks/>
              </p:cNvSpPr>
              <p:nvPr/>
            </p:nvSpPr>
            <p:spPr bwMode="auto">
              <a:xfrm>
                <a:off x="33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Freeform 517"/>
              <p:cNvSpPr>
                <a:spLocks/>
              </p:cNvSpPr>
              <p:nvPr/>
            </p:nvSpPr>
            <p:spPr bwMode="auto">
              <a:xfrm>
                <a:off x="33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Freeform 518"/>
              <p:cNvSpPr>
                <a:spLocks/>
              </p:cNvSpPr>
              <p:nvPr/>
            </p:nvSpPr>
            <p:spPr bwMode="auto">
              <a:xfrm>
                <a:off x="33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Freeform 519"/>
              <p:cNvSpPr>
                <a:spLocks/>
              </p:cNvSpPr>
              <p:nvPr/>
            </p:nvSpPr>
            <p:spPr bwMode="auto">
              <a:xfrm>
                <a:off x="3359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520"/>
              <p:cNvSpPr>
                <a:spLocks/>
              </p:cNvSpPr>
              <p:nvPr/>
            </p:nvSpPr>
            <p:spPr bwMode="auto">
              <a:xfrm>
                <a:off x="33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521"/>
              <p:cNvSpPr>
                <a:spLocks/>
              </p:cNvSpPr>
              <p:nvPr/>
            </p:nvSpPr>
            <p:spPr bwMode="auto">
              <a:xfrm>
                <a:off x="33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522"/>
              <p:cNvSpPr>
                <a:spLocks/>
              </p:cNvSpPr>
              <p:nvPr/>
            </p:nvSpPr>
            <p:spPr bwMode="auto">
              <a:xfrm>
                <a:off x="336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523"/>
              <p:cNvSpPr>
                <a:spLocks/>
              </p:cNvSpPr>
              <p:nvPr/>
            </p:nvSpPr>
            <p:spPr bwMode="auto">
              <a:xfrm>
                <a:off x="336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524"/>
              <p:cNvSpPr>
                <a:spLocks/>
              </p:cNvSpPr>
              <p:nvPr/>
            </p:nvSpPr>
            <p:spPr bwMode="auto">
              <a:xfrm>
                <a:off x="3367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525"/>
              <p:cNvSpPr>
                <a:spLocks/>
              </p:cNvSpPr>
              <p:nvPr/>
            </p:nvSpPr>
            <p:spPr bwMode="auto">
              <a:xfrm>
                <a:off x="337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526"/>
              <p:cNvSpPr>
                <a:spLocks/>
              </p:cNvSpPr>
              <p:nvPr/>
            </p:nvSpPr>
            <p:spPr bwMode="auto">
              <a:xfrm>
                <a:off x="337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Freeform 527"/>
              <p:cNvSpPr>
                <a:spLocks/>
              </p:cNvSpPr>
              <p:nvPr/>
            </p:nvSpPr>
            <p:spPr bwMode="auto">
              <a:xfrm>
                <a:off x="337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528"/>
              <p:cNvSpPr>
                <a:spLocks/>
              </p:cNvSpPr>
              <p:nvPr/>
            </p:nvSpPr>
            <p:spPr bwMode="auto">
              <a:xfrm>
                <a:off x="3376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Freeform 529"/>
              <p:cNvSpPr>
                <a:spLocks/>
              </p:cNvSpPr>
              <p:nvPr/>
            </p:nvSpPr>
            <p:spPr bwMode="auto">
              <a:xfrm>
                <a:off x="33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Freeform 530"/>
              <p:cNvSpPr>
                <a:spLocks/>
              </p:cNvSpPr>
              <p:nvPr/>
            </p:nvSpPr>
            <p:spPr bwMode="auto">
              <a:xfrm>
                <a:off x="33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Freeform 531"/>
              <p:cNvSpPr>
                <a:spLocks/>
              </p:cNvSpPr>
              <p:nvPr/>
            </p:nvSpPr>
            <p:spPr bwMode="auto">
              <a:xfrm>
                <a:off x="33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Freeform 532"/>
              <p:cNvSpPr>
                <a:spLocks/>
              </p:cNvSpPr>
              <p:nvPr/>
            </p:nvSpPr>
            <p:spPr bwMode="auto">
              <a:xfrm>
                <a:off x="33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Freeform 533"/>
              <p:cNvSpPr>
                <a:spLocks/>
              </p:cNvSpPr>
              <p:nvPr/>
            </p:nvSpPr>
            <p:spPr bwMode="auto">
              <a:xfrm>
                <a:off x="33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Freeform 534"/>
              <p:cNvSpPr>
                <a:spLocks/>
              </p:cNvSpPr>
              <p:nvPr/>
            </p:nvSpPr>
            <p:spPr bwMode="auto">
              <a:xfrm>
                <a:off x="3383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Freeform 535"/>
              <p:cNvSpPr>
                <a:spLocks/>
              </p:cNvSpPr>
              <p:nvPr/>
            </p:nvSpPr>
            <p:spPr bwMode="auto">
              <a:xfrm>
                <a:off x="33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Freeform 536"/>
              <p:cNvSpPr>
                <a:spLocks/>
              </p:cNvSpPr>
              <p:nvPr/>
            </p:nvSpPr>
            <p:spPr bwMode="auto">
              <a:xfrm>
                <a:off x="33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Freeform 537"/>
              <p:cNvSpPr>
                <a:spLocks/>
              </p:cNvSpPr>
              <p:nvPr/>
            </p:nvSpPr>
            <p:spPr bwMode="auto">
              <a:xfrm>
                <a:off x="33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Freeform 538"/>
              <p:cNvSpPr>
                <a:spLocks/>
              </p:cNvSpPr>
              <p:nvPr/>
            </p:nvSpPr>
            <p:spPr bwMode="auto">
              <a:xfrm>
                <a:off x="339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Freeform 539"/>
              <p:cNvSpPr>
                <a:spLocks/>
              </p:cNvSpPr>
              <p:nvPr/>
            </p:nvSpPr>
            <p:spPr bwMode="auto">
              <a:xfrm>
                <a:off x="34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Freeform 540"/>
              <p:cNvSpPr>
                <a:spLocks/>
              </p:cNvSpPr>
              <p:nvPr/>
            </p:nvSpPr>
            <p:spPr bwMode="auto">
              <a:xfrm>
                <a:off x="34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Freeform 541"/>
              <p:cNvSpPr>
                <a:spLocks/>
              </p:cNvSpPr>
              <p:nvPr/>
            </p:nvSpPr>
            <p:spPr bwMode="auto">
              <a:xfrm>
                <a:off x="340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Freeform 542"/>
              <p:cNvSpPr>
                <a:spLocks/>
              </p:cNvSpPr>
              <p:nvPr/>
            </p:nvSpPr>
            <p:spPr bwMode="auto">
              <a:xfrm>
                <a:off x="340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Freeform 543"/>
              <p:cNvSpPr>
                <a:spLocks/>
              </p:cNvSpPr>
              <p:nvPr/>
            </p:nvSpPr>
            <p:spPr bwMode="auto">
              <a:xfrm>
                <a:off x="34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Freeform 544"/>
              <p:cNvSpPr>
                <a:spLocks/>
              </p:cNvSpPr>
              <p:nvPr/>
            </p:nvSpPr>
            <p:spPr bwMode="auto">
              <a:xfrm>
                <a:off x="3407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Freeform 545"/>
              <p:cNvSpPr>
                <a:spLocks/>
              </p:cNvSpPr>
              <p:nvPr/>
            </p:nvSpPr>
            <p:spPr bwMode="auto">
              <a:xfrm>
                <a:off x="34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Freeform 546"/>
              <p:cNvSpPr>
                <a:spLocks/>
              </p:cNvSpPr>
              <p:nvPr/>
            </p:nvSpPr>
            <p:spPr bwMode="auto">
              <a:xfrm>
                <a:off x="34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Freeform 547"/>
              <p:cNvSpPr>
                <a:spLocks/>
              </p:cNvSpPr>
              <p:nvPr/>
            </p:nvSpPr>
            <p:spPr bwMode="auto">
              <a:xfrm>
                <a:off x="34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Freeform 548"/>
              <p:cNvSpPr>
                <a:spLocks/>
              </p:cNvSpPr>
              <p:nvPr/>
            </p:nvSpPr>
            <p:spPr bwMode="auto">
              <a:xfrm>
                <a:off x="341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Freeform 549"/>
              <p:cNvSpPr>
                <a:spLocks/>
              </p:cNvSpPr>
              <p:nvPr/>
            </p:nvSpPr>
            <p:spPr bwMode="auto">
              <a:xfrm>
                <a:off x="34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Freeform 550"/>
              <p:cNvSpPr>
                <a:spLocks/>
              </p:cNvSpPr>
              <p:nvPr/>
            </p:nvSpPr>
            <p:spPr bwMode="auto">
              <a:xfrm>
                <a:off x="34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Freeform 551"/>
              <p:cNvSpPr>
                <a:spLocks/>
              </p:cNvSpPr>
              <p:nvPr/>
            </p:nvSpPr>
            <p:spPr bwMode="auto">
              <a:xfrm>
                <a:off x="34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Freeform 552"/>
              <p:cNvSpPr>
                <a:spLocks/>
              </p:cNvSpPr>
              <p:nvPr/>
            </p:nvSpPr>
            <p:spPr bwMode="auto">
              <a:xfrm>
                <a:off x="34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Freeform 553"/>
              <p:cNvSpPr>
                <a:spLocks/>
              </p:cNvSpPr>
              <p:nvPr/>
            </p:nvSpPr>
            <p:spPr bwMode="auto">
              <a:xfrm>
                <a:off x="3424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Freeform 554"/>
              <p:cNvSpPr>
                <a:spLocks/>
              </p:cNvSpPr>
              <p:nvPr/>
            </p:nvSpPr>
            <p:spPr bwMode="auto">
              <a:xfrm>
                <a:off x="343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Freeform 555"/>
              <p:cNvSpPr>
                <a:spLocks/>
              </p:cNvSpPr>
              <p:nvPr/>
            </p:nvSpPr>
            <p:spPr bwMode="auto">
              <a:xfrm>
                <a:off x="3431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556"/>
              <p:cNvSpPr>
                <a:spLocks/>
              </p:cNvSpPr>
              <p:nvPr/>
            </p:nvSpPr>
            <p:spPr bwMode="auto">
              <a:xfrm>
                <a:off x="3431" y="3658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557"/>
              <p:cNvSpPr>
                <a:spLocks/>
              </p:cNvSpPr>
              <p:nvPr/>
            </p:nvSpPr>
            <p:spPr bwMode="auto">
              <a:xfrm>
                <a:off x="3431" y="3578"/>
                <a:ext cx="17" cy="88"/>
              </a:xfrm>
              <a:custGeom>
                <a:avLst/>
                <a:gdLst>
                  <a:gd name="T0" fmla="*/ 0 w 17"/>
                  <a:gd name="T1" fmla="*/ 71 h 92"/>
                  <a:gd name="T2" fmla="*/ 9 w 17"/>
                  <a:gd name="T3" fmla="*/ 0 h 92"/>
                  <a:gd name="T4" fmla="*/ 17 w 17"/>
                  <a:gd name="T5" fmla="*/ 0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2">
                    <a:moveTo>
                      <a:pt x="0" y="92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558"/>
              <p:cNvSpPr>
                <a:spLocks/>
              </p:cNvSpPr>
              <p:nvPr/>
            </p:nvSpPr>
            <p:spPr bwMode="auto">
              <a:xfrm>
                <a:off x="3440" y="3330"/>
                <a:ext cx="1" cy="248"/>
              </a:xfrm>
              <a:custGeom>
                <a:avLst/>
                <a:gdLst>
                  <a:gd name="T0" fmla="*/ 0 w 1"/>
                  <a:gd name="T1" fmla="*/ 203 h 258"/>
                  <a:gd name="T2" fmla="*/ 0 w 1"/>
                  <a:gd name="T3" fmla="*/ 9 h 258"/>
                  <a:gd name="T4" fmla="*/ 0 w 1"/>
                  <a:gd name="T5" fmla="*/ 0 h 2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8">
                    <a:moveTo>
                      <a:pt x="0" y="25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559"/>
              <p:cNvSpPr>
                <a:spLocks/>
              </p:cNvSpPr>
              <p:nvPr/>
            </p:nvSpPr>
            <p:spPr bwMode="auto">
              <a:xfrm>
                <a:off x="3440" y="3210"/>
                <a:ext cx="1" cy="129"/>
              </a:xfrm>
              <a:custGeom>
                <a:avLst/>
                <a:gdLst>
                  <a:gd name="T0" fmla="*/ 0 w 1"/>
                  <a:gd name="T1" fmla="*/ 107 h 134"/>
                  <a:gd name="T2" fmla="*/ 0 w 1"/>
                  <a:gd name="T3" fmla="*/ 9 h 134"/>
                  <a:gd name="T4" fmla="*/ 0 w 1"/>
                  <a:gd name="T5" fmla="*/ 0 h 1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4">
                    <a:moveTo>
                      <a:pt x="0" y="1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560"/>
              <p:cNvSpPr>
                <a:spLocks/>
              </p:cNvSpPr>
              <p:nvPr/>
            </p:nvSpPr>
            <p:spPr bwMode="auto">
              <a:xfrm>
                <a:off x="3440" y="3219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Freeform 561"/>
              <p:cNvSpPr>
                <a:spLocks/>
              </p:cNvSpPr>
              <p:nvPr/>
            </p:nvSpPr>
            <p:spPr bwMode="auto">
              <a:xfrm>
                <a:off x="3440" y="3282"/>
                <a:ext cx="1" cy="184"/>
              </a:xfrm>
              <a:custGeom>
                <a:avLst/>
                <a:gdLst>
                  <a:gd name="T0" fmla="*/ 0 w 1"/>
                  <a:gd name="T1" fmla="*/ 0 h 192"/>
                  <a:gd name="T2" fmla="*/ 0 w 1"/>
                  <a:gd name="T3" fmla="*/ 143 h 192"/>
                  <a:gd name="T4" fmla="*/ 0 w 1"/>
                  <a:gd name="T5" fmla="*/ 149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2">
                    <a:moveTo>
                      <a:pt x="0" y="0"/>
                    </a:moveTo>
                    <a:lnTo>
                      <a:pt x="0" y="184"/>
                    </a:lnTo>
                    <a:lnTo>
                      <a:pt x="0" y="1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Freeform 562"/>
              <p:cNvSpPr>
                <a:spLocks/>
              </p:cNvSpPr>
              <p:nvPr/>
            </p:nvSpPr>
            <p:spPr bwMode="auto">
              <a:xfrm>
                <a:off x="3440" y="3459"/>
                <a:ext cx="1" cy="87"/>
              </a:xfrm>
              <a:custGeom>
                <a:avLst/>
                <a:gdLst>
                  <a:gd name="T0" fmla="*/ 0 w 1"/>
                  <a:gd name="T1" fmla="*/ 0 h 91"/>
                  <a:gd name="T2" fmla="*/ 0 w 1"/>
                  <a:gd name="T3" fmla="*/ 64 h 91"/>
                  <a:gd name="T4" fmla="*/ 0 w 1"/>
                  <a:gd name="T5" fmla="*/ 7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0" y="83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563"/>
              <p:cNvSpPr>
                <a:spLocks/>
              </p:cNvSpPr>
              <p:nvPr/>
            </p:nvSpPr>
            <p:spPr bwMode="auto">
              <a:xfrm>
                <a:off x="3440" y="3435"/>
                <a:ext cx="1" cy="103"/>
              </a:xfrm>
              <a:custGeom>
                <a:avLst/>
                <a:gdLst>
                  <a:gd name="T0" fmla="*/ 0 w 1"/>
                  <a:gd name="T1" fmla="*/ 81 h 108"/>
                  <a:gd name="T2" fmla="*/ 0 w 1"/>
                  <a:gd name="T3" fmla="*/ 8 h 108"/>
                  <a:gd name="T4" fmla="*/ 0 w 1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1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564"/>
              <p:cNvSpPr>
                <a:spLocks/>
              </p:cNvSpPr>
              <p:nvPr/>
            </p:nvSpPr>
            <p:spPr bwMode="auto">
              <a:xfrm>
                <a:off x="3440" y="344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565"/>
              <p:cNvSpPr>
                <a:spLocks/>
              </p:cNvSpPr>
              <p:nvPr/>
            </p:nvSpPr>
            <p:spPr bwMode="auto">
              <a:xfrm>
                <a:off x="3440" y="3466"/>
                <a:ext cx="15" cy="89"/>
              </a:xfrm>
              <a:custGeom>
                <a:avLst/>
                <a:gdLst>
                  <a:gd name="T0" fmla="*/ 0 w 16"/>
                  <a:gd name="T1" fmla="*/ 0 h 92"/>
                  <a:gd name="T2" fmla="*/ 8 w 16"/>
                  <a:gd name="T3" fmla="*/ 74 h 92"/>
                  <a:gd name="T4" fmla="*/ 10 w 16"/>
                  <a:gd name="T5" fmla="*/ 74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2">
                    <a:moveTo>
                      <a:pt x="0" y="0"/>
                    </a:moveTo>
                    <a:lnTo>
                      <a:pt x="8" y="92"/>
                    </a:lnTo>
                    <a:lnTo>
                      <a:pt x="16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566"/>
              <p:cNvSpPr>
                <a:spLocks/>
              </p:cNvSpPr>
              <p:nvPr/>
            </p:nvSpPr>
            <p:spPr bwMode="auto">
              <a:xfrm>
                <a:off x="3448" y="3555"/>
                <a:ext cx="1" cy="95"/>
              </a:xfrm>
              <a:custGeom>
                <a:avLst/>
                <a:gdLst>
                  <a:gd name="T0" fmla="*/ 0 w 1"/>
                  <a:gd name="T1" fmla="*/ 0 h 99"/>
                  <a:gd name="T2" fmla="*/ 0 w 1"/>
                  <a:gd name="T3" fmla="*/ 71 h 99"/>
                  <a:gd name="T4" fmla="*/ 0 w 1"/>
                  <a:gd name="T5" fmla="*/ 77 h 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9">
                    <a:moveTo>
                      <a:pt x="0" y="0"/>
                    </a:moveTo>
                    <a:lnTo>
                      <a:pt x="0" y="91"/>
                    </a:lnTo>
                    <a:lnTo>
                      <a:pt x="0" y="9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567"/>
              <p:cNvSpPr>
                <a:spLocks/>
              </p:cNvSpPr>
              <p:nvPr/>
            </p:nvSpPr>
            <p:spPr bwMode="auto">
              <a:xfrm>
                <a:off x="3448" y="3642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3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7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Freeform 568"/>
              <p:cNvSpPr>
                <a:spLocks/>
              </p:cNvSpPr>
              <p:nvPr/>
            </p:nvSpPr>
            <p:spPr bwMode="auto">
              <a:xfrm>
                <a:off x="3448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Freeform 569"/>
              <p:cNvSpPr>
                <a:spLocks/>
              </p:cNvSpPr>
              <p:nvPr/>
            </p:nvSpPr>
            <p:spPr bwMode="auto">
              <a:xfrm>
                <a:off x="3448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Freeform 570"/>
              <p:cNvSpPr>
                <a:spLocks/>
              </p:cNvSpPr>
              <p:nvPr/>
            </p:nvSpPr>
            <p:spPr bwMode="auto">
              <a:xfrm>
                <a:off x="3448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Freeform 571"/>
              <p:cNvSpPr>
                <a:spLocks/>
              </p:cNvSpPr>
              <p:nvPr/>
            </p:nvSpPr>
            <p:spPr bwMode="auto">
              <a:xfrm>
                <a:off x="344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Freeform 572"/>
              <p:cNvSpPr>
                <a:spLocks/>
              </p:cNvSpPr>
              <p:nvPr/>
            </p:nvSpPr>
            <p:spPr bwMode="auto">
              <a:xfrm>
                <a:off x="344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Freeform 573"/>
              <p:cNvSpPr>
                <a:spLocks/>
              </p:cNvSpPr>
              <p:nvPr/>
            </p:nvSpPr>
            <p:spPr bwMode="auto">
              <a:xfrm>
                <a:off x="3448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Freeform 574"/>
              <p:cNvSpPr>
                <a:spLocks/>
              </p:cNvSpPr>
              <p:nvPr/>
            </p:nvSpPr>
            <p:spPr bwMode="auto">
              <a:xfrm>
                <a:off x="34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Freeform 575"/>
              <p:cNvSpPr>
                <a:spLocks/>
              </p:cNvSpPr>
              <p:nvPr/>
            </p:nvSpPr>
            <p:spPr bwMode="auto">
              <a:xfrm>
                <a:off x="34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Freeform 576"/>
              <p:cNvSpPr>
                <a:spLocks/>
              </p:cNvSpPr>
              <p:nvPr/>
            </p:nvSpPr>
            <p:spPr bwMode="auto">
              <a:xfrm>
                <a:off x="345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6" name="Freeform 577"/>
              <p:cNvSpPr>
                <a:spLocks/>
              </p:cNvSpPr>
              <p:nvPr/>
            </p:nvSpPr>
            <p:spPr bwMode="auto">
              <a:xfrm>
                <a:off x="34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7" name="Freeform 578"/>
              <p:cNvSpPr>
                <a:spLocks/>
              </p:cNvSpPr>
              <p:nvPr/>
            </p:nvSpPr>
            <p:spPr bwMode="auto">
              <a:xfrm>
                <a:off x="34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Freeform 579"/>
              <p:cNvSpPr>
                <a:spLocks/>
              </p:cNvSpPr>
              <p:nvPr/>
            </p:nvSpPr>
            <p:spPr bwMode="auto">
              <a:xfrm>
                <a:off x="34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Freeform 580"/>
              <p:cNvSpPr>
                <a:spLocks/>
              </p:cNvSpPr>
              <p:nvPr/>
            </p:nvSpPr>
            <p:spPr bwMode="auto">
              <a:xfrm>
                <a:off x="34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581"/>
              <p:cNvSpPr>
                <a:spLocks/>
              </p:cNvSpPr>
              <p:nvPr/>
            </p:nvSpPr>
            <p:spPr bwMode="auto">
              <a:xfrm>
                <a:off x="3464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582"/>
              <p:cNvSpPr>
                <a:spLocks/>
              </p:cNvSpPr>
              <p:nvPr/>
            </p:nvSpPr>
            <p:spPr bwMode="auto">
              <a:xfrm>
                <a:off x="34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583"/>
              <p:cNvSpPr>
                <a:spLocks/>
              </p:cNvSpPr>
              <p:nvPr/>
            </p:nvSpPr>
            <p:spPr bwMode="auto">
              <a:xfrm>
                <a:off x="34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584"/>
              <p:cNvSpPr>
                <a:spLocks/>
              </p:cNvSpPr>
              <p:nvPr/>
            </p:nvSpPr>
            <p:spPr bwMode="auto">
              <a:xfrm>
                <a:off x="34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585"/>
              <p:cNvSpPr>
                <a:spLocks/>
              </p:cNvSpPr>
              <p:nvPr/>
            </p:nvSpPr>
            <p:spPr bwMode="auto">
              <a:xfrm>
                <a:off x="34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5" name="Freeform 586"/>
              <p:cNvSpPr>
                <a:spLocks/>
              </p:cNvSpPr>
              <p:nvPr/>
            </p:nvSpPr>
            <p:spPr bwMode="auto">
              <a:xfrm>
                <a:off x="3472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Freeform 587"/>
              <p:cNvSpPr>
                <a:spLocks/>
              </p:cNvSpPr>
              <p:nvPr/>
            </p:nvSpPr>
            <p:spPr bwMode="auto">
              <a:xfrm>
                <a:off x="34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588"/>
              <p:cNvSpPr>
                <a:spLocks/>
              </p:cNvSpPr>
              <p:nvPr/>
            </p:nvSpPr>
            <p:spPr bwMode="auto">
              <a:xfrm>
                <a:off x="34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589"/>
              <p:cNvSpPr>
                <a:spLocks/>
              </p:cNvSpPr>
              <p:nvPr/>
            </p:nvSpPr>
            <p:spPr bwMode="auto">
              <a:xfrm>
                <a:off x="34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590"/>
              <p:cNvSpPr>
                <a:spLocks/>
              </p:cNvSpPr>
              <p:nvPr/>
            </p:nvSpPr>
            <p:spPr bwMode="auto">
              <a:xfrm>
                <a:off x="34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591"/>
              <p:cNvSpPr>
                <a:spLocks/>
              </p:cNvSpPr>
              <p:nvPr/>
            </p:nvSpPr>
            <p:spPr bwMode="auto">
              <a:xfrm>
                <a:off x="3479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592"/>
              <p:cNvSpPr>
                <a:spLocks/>
              </p:cNvSpPr>
              <p:nvPr/>
            </p:nvSpPr>
            <p:spPr bwMode="auto">
              <a:xfrm>
                <a:off x="3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Freeform 593"/>
              <p:cNvSpPr>
                <a:spLocks/>
              </p:cNvSpPr>
              <p:nvPr/>
            </p:nvSpPr>
            <p:spPr bwMode="auto">
              <a:xfrm>
                <a:off x="3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3" name="Freeform 594"/>
              <p:cNvSpPr>
                <a:spLocks/>
              </p:cNvSpPr>
              <p:nvPr/>
            </p:nvSpPr>
            <p:spPr bwMode="auto">
              <a:xfrm>
                <a:off x="3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Freeform 595"/>
              <p:cNvSpPr>
                <a:spLocks/>
              </p:cNvSpPr>
              <p:nvPr/>
            </p:nvSpPr>
            <p:spPr bwMode="auto">
              <a:xfrm>
                <a:off x="3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Freeform 596"/>
              <p:cNvSpPr>
                <a:spLocks/>
              </p:cNvSpPr>
              <p:nvPr/>
            </p:nvSpPr>
            <p:spPr bwMode="auto">
              <a:xfrm>
                <a:off x="348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Freeform 597"/>
              <p:cNvSpPr>
                <a:spLocks/>
              </p:cNvSpPr>
              <p:nvPr/>
            </p:nvSpPr>
            <p:spPr bwMode="auto">
              <a:xfrm>
                <a:off x="349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Freeform 598"/>
              <p:cNvSpPr>
                <a:spLocks/>
              </p:cNvSpPr>
              <p:nvPr/>
            </p:nvSpPr>
            <p:spPr bwMode="auto">
              <a:xfrm>
                <a:off x="349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Freeform 599"/>
              <p:cNvSpPr>
                <a:spLocks/>
              </p:cNvSpPr>
              <p:nvPr/>
            </p:nvSpPr>
            <p:spPr bwMode="auto">
              <a:xfrm>
                <a:off x="3496" y="3690"/>
                <a:ext cx="16" cy="24"/>
              </a:xfrm>
              <a:custGeom>
                <a:avLst/>
                <a:gdLst>
                  <a:gd name="T0" fmla="*/ 0 w 17"/>
                  <a:gd name="T1" fmla="*/ 19 h 25"/>
                  <a:gd name="T2" fmla="*/ 8 w 17"/>
                  <a:gd name="T3" fmla="*/ 0 h 25"/>
                  <a:gd name="T4" fmla="*/ 11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9" name="Freeform 600"/>
              <p:cNvSpPr>
                <a:spLocks/>
              </p:cNvSpPr>
              <p:nvPr/>
            </p:nvSpPr>
            <p:spPr bwMode="auto">
              <a:xfrm>
                <a:off x="3503" y="367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Freeform 601"/>
              <p:cNvSpPr>
                <a:spLocks/>
              </p:cNvSpPr>
              <p:nvPr/>
            </p:nvSpPr>
            <p:spPr bwMode="auto">
              <a:xfrm>
                <a:off x="3503" y="3610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1" name="Freeform 602"/>
              <p:cNvSpPr>
                <a:spLocks/>
              </p:cNvSpPr>
              <p:nvPr/>
            </p:nvSpPr>
            <p:spPr bwMode="auto">
              <a:xfrm>
                <a:off x="3503" y="3418"/>
                <a:ext cx="1" cy="200"/>
              </a:xfrm>
              <a:custGeom>
                <a:avLst/>
                <a:gdLst>
                  <a:gd name="T0" fmla="*/ 0 w 1"/>
                  <a:gd name="T1" fmla="*/ 164 h 208"/>
                  <a:gd name="T2" fmla="*/ 0 w 1"/>
                  <a:gd name="T3" fmla="*/ 8 h 208"/>
                  <a:gd name="T4" fmla="*/ 0 w 1"/>
                  <a:gd name="T5" fmla="*/ 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8">
                    <a:moveTo>
                      <a:pt x="0" y="2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Freeform 603"/>
              <p:cNvSpPr>
                <a:spLocks/>
              </p:cNvSpPr>
              <p:nvPr/>
            </p:nvSpPr>
            <p:spPr bwMode="auto">
              <a:xfrm>
                <a:off x="3503" y="3130"/>
                <a:ext cx="1" cy="296"/>
              </a:xfrm>
              <a:custGeom>
                <a:avLst/>
                <a:gdLst>
                  <a:gd name="T0" fmla="*/ 0 w 1"/>
                  <a:gd name="T1" fmla="*/ 242 h 308"/>
                  <a:gd name="T2" fmla="*/ 0 w 1"/>
                  <a:gd name="T3" fmla="*/ 8 h 308"/>
                  <a:gd name="T4" fmla="*/ 0 w 1"/>
                  <a:gd name="T5" fmla="*/ 0 h 3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08">
                    <a:moveTo>
                      <a:pt x="0" y="3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604"/>
              <p:cNvSpPr>
                <a:spLocks/>
              </p:cNvSpPr>
              <p:nvPr/>
            </p:nvSpPr>
            <p:spPr bwMode="auto">
              <a:xfrm>
                <a:off x="3503" y="2883"/>
                <a:ext cx="1" cy="255"/>
              </a:xfrm>
              <a:custGeom>
                <a:avLst/>
                <a:gdLst>
                  <a:gd name="T0" fmla="*/ 0 w 1"/>
                  <a:gd name="T1" fmla="*/ 206 h 266"/>
                  <a:gd name="T2" fmla="*/ 0 w 1"/>
                  <a:gd name="T3" fmla="*/ 8 h 266"/>
                  <a:gd name="T4" fmla="*/ 0 w 1"/>
                  <a:gd name="T5" fmla="*/ 0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66">
                    <a:moveTo>
                      <a:pt x="0" y="26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605"/>
              <p:cNvSpPr>
                <a:spLocks/>
              </p:cNvSpPr>
              <p:nvPr/>
            </p:nvSpPr>
            <p:spPr bwMode="auto">
              <a:xfrm>
                <a:off x="3503" y="28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606"/>
              <p:cNvSpPr>
                <a:spLocks/>
              </p:cNvSpPr>
              <p:nvPr/>
            </p:nvSpPr>
            <p:spPr bwMode="auto">
              <a:xfrm>
                <a:off x="3503" y="2874"/>
                <a:ext cx="1" cy="273"/>
              </a:xfrm>
              <a:custGeom>
                <a:avLst/>
                <a:gdLst>
                  <a:gd name="T0" fmla="*/ 0 w 1"/>
                  <a:gd name="T1" fmla="*/ 0 h 284"/>
                  <a:gd name="T2" fmla="*/ 0 w 1"/>
                  <a:gd name="T3" fmla="*/ 217 h 284"/>
                  <a:gd name="T4" fmla="*/ 0 w 1"/>
                  <a:gd name="T5" fmla="*/ 224 h 2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84">
                    <a:moveTo>
                      <a:pt x="0" y="0"/>
                    </a:moveTo>
                    <a:lnTo>
                      <a:pt x="0" y="275"/>
                    </a:lnTo>
                    <a:lnTo>
                      <a:pt x="0" y="28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607"/>
              <p:cNvSpPr>
                <a:spLocks/>
              </p:cNvSpPr>
              <p:nvPr/>
            </p:nvSpPr>
            <p:spPr bwMode="auto">
              <a:xfrm>
                <a:off x="3503" y="3138"/>
                <a:ext cx="17" cy="264"/>
              </a:xfrm>
              <a:custGeom>
                <a:avLst/>
                <a:gdLst>
                  <a:gd name="T0" fmla="*/ 0 w 17"/>
                  <a:gd name="T1" fmla="*/ 0 h 275"/>
                  <a:gd name="T2" fmla="*/ 9 w 17"/>
                  <a:gd name="T3" fmla="*/ 215 h 275"/>
                  <a:gd name="T4" fmla="*/ 17 w 17"/>
                  <a:gd name="T5" fmla="*/ 215 h 2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75">
                    <a:moveTo>
                      <a:pt x="0" y="0"/>
                    </a:moveTo>
                    <a:lnTo>
                      <a:pt x="9" y="275"/>
                    </a:lnTo>
                    <a:lnTo>
                      <a:pt x="17" y="2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608"/>
              <p:cNvSpPr>
                <a:spLocks/>
              </p:cNvSpPr>
              <p:nvPr/>
            </p:nvSpPr>
            <p:spPr bwMode="auto">
              <a:xfrm>
                <a:off x="3512" y="3315"/>
                <a:ext cx="1" cy="87"/>
              </a:xfrm>
              <a:custGeom>
                <a:avLst/>
                <a:gdLst>
                  <a:gd name="T0" fmla="*/ 0 w 1"/>
                  <a:gd name="T1" fmla="*/ 70 h 91"/>
                  <a:gd name="T2" fmla="*/ 0 w 1"/>
                  <a:gd name="T3" fmla="*/ 8 h 91"/>
                  <a:gd name="T4" fmla="*/ 0 w 1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Freeform 609"/>
              <p:cNvSpPr>
                <a:spLocks/>
              </p:cNvSpPr>
              <p:nvPr/>
            </p:nvSpPr>
            <p:spPr bwMode="auto">
              <a:xfrm>
                <a:off x="3512" y="3243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9" name="Freeform 610"/>
              <p:cNvSpPr>
                <a:spLocks/>
              </p:cNvSpPr>
              <p:nvPr/>
            </p:nvSpPr>
            <p:spPr bwMode="auto">
              <a:xfrm>
                <a:off x="3512" y="3250"/>
                <a:ext cx="1" cy="80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61 h 83"/>
                  <a:gd name="T4" fmla="*/ 0 w 1"/>
                  <a:gd name="T5" fmla="*/ 66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611"/>
              <p:cNvSpPr>
                <a:spLocks/>
              </p:cNvSpPr>
              <p:nvPr/>
            </p:nvSpPr>
            <p:spPr bwMode="auto">
              <a:xfrm>
                <a:off x="3512" y="3322"/>
                <a:ext cx="1" cy="192"/>
              </a:xfrm>
              <a:custGeom>
                <a:avLst/>
                <a:gdLst>
                  <a:gd name="T0" fmla="*/ 0 w 1"/>
                  <a:gd name="T1" fmla="*/ 0 h 200"/>
                  <a:gd name="T2" fmla="*/ 0 w 1"/>
                  <a:gd name="T3" fmla="*/ 150 h 200"/>
                  <a:gd name="T4" fmla="*/ 0 w 1"/>
                  <a:gd name="T5" fmla="*/ 156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192"/>
                    </a:lnTo>
                    <a:lnTo>
                      <a:pt x="0" y="2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6" name="Group 612"/>
            <p:cNvGrpSpPr>
              <a:grpSpLocks/>
            </p:cNvGrpSpPr>
            <p:nvPr/>
          </p:nvGrpSpPr>
          <p:grpSpPr bwMode="auto">
            <a:xfrm>
              <a:off x="3811" y="3286"/>
              <a:ext cx="453" cy="241"/>
              <a:chOff x="3512" y="3474"/>
              <a:chExt cx="456" cy="272"/>
            </a:xfrm>
          </p:grpSpPr>
          <p:sp>
            <p:nvSpPr>
              <p:cNvPr id="20341" name="Freeform 613"/>
              <p:cNvSpPr>
                <a:spLocks/>
              </p:cNvSpPr>
              <p:nvPr/>
            </p:nvSpPr>
            <p:spPr bwMode="auto">
              <a:xfrm>
                <a:off x="3512" y="3507"/>
                <a:ext cx="1" cy="159"/>
              </a:xfrm>
              <a:custGeom>
                <a:avLst/>
                <a:gdLst>
                  <a:gd name="T0" fmla="*/ 0 w 1"/>
                  <a:gd name="T1" fmla="*/ 0 h 166"/>
                  <a:gd name="T2" fmla="*/ 0 w 1"/>
                  <a:gd name="T3" fmla="*/ 122 h 166"/>
                  <a:gd name="T4" fmla="*/ 0 w 1"/>
                  <a:gd name="T5" fmla="*/ 12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6">
                    <a:moveTo>
                      <a:pt x="0" y="0"/>
                    </a:moveTo>
                    <a:lnTo>
                      <a:pt x="0" y="158"/>
                    </a:lnTo>
                    <a:lnTo>
                      <a:pt x="0" y="1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2" name="Freeform 614"/>
              <p:cNvSpPr>
                <a:spLocks/>
              </p:cNvSpPr>
              <p:nvPr/>
            </p:nvSpPr>
            <p:spPr bwMode="auto">
              <a:xfrm>
                <a:off x="3512" y="365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1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3" name="Freeform 615"/>
              <p:cNvSpPr>
                <a:spLocks/>
              </p:cNvSpPr>
              <p:nvPr/>
            </p:nvSpPr>
            <p:spPr bwMode="auto">
              <a:xfrm>
                <a:off x="3512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4" name="Freeform 616"/>
              <p:cNvSpPr>
                <a:spLocks/>
              </p:cNvSpPr>
              <p:nvPr/>
            </p:nvSpPr>
            <p:spPr bwMode="auto">
              <a:xfrm>
                <a:off x="3512" y="3714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5" name="Freeform 617"/>
              <p:cNvSpPr>
                <a:spLocks/>
              </p:cNvSpPr>
              <p:nvPr/>
            </p:nvSpPr>
            <p:spPr bwMode="auto">
              <a:xfrm>
                <a:off x="3520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6" name="Freeform 618"/>
              <p:cNvSpPr>
                <a:spLocks/>
              </p:cNvSpPr>
              <p:nvPr/>
            </p:nvSpPr>
            <p:spPr bwMode="auto">
              <a:xfrm>
                <a:off x="3520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7" name="Freeform 619"/>
              <p:cNvSpPr>
                <a:spLocks/>
              </p:cNvSpPr>
              <p:nvPr/>
            </p:nvSpPr>
            <p:spPr bwMode="auto">
              <a:xfrm>
                <a:off x="352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8" name="Freeform 620"/>
              <p:cNvSpPr>
                <a:spLocks/>
              </p:cNvSpPr>
              <p:nvPr/>
            </p:nvSpPr>
            <p:spPr bwMode="auto">
              <a:xfrm>
                <a:off x="352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9" name="Freeform 621"/>
              <p:cNvSpPr>
                <a:spLocks/>
              </p:cNvSpPr>
              <p:nvPr/>
            </p:nvSpPr>
            <p:spPr bwMode="auto">
              <a:xfrm>
                <a:off x="35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0" name="Freeform 622"/>
              <p:cNvSpPr>
                <a:spLocks/>
              </p:cNvSpPr>
              <p:nvPr/>
            </p:nvSpPr>
            <p:spPr bwMode="auto">
              <a:xfrm>
                <a:off x="35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1" name="Freeform 623"/>
              <p:cNvSpPr>
                <a:spLocks/>
              </p:cNvSpPr>
              <p:nvPr/>
            </p:nvSpPr>
            <p:spPr bwMode="auto">
              <a:xfrm>
                <a:off x="35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2" name="Freeform 624"/>
              <p:cNvSpPr>
                <a:spLocks/>
              </p:cNvSpPr>
              <p:nvPr/>
            </p:nvSpPr>
            <p:spPr bwMode="auto">
              <a:xfrm>
                <a:off x="35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3" name="Freeform 625"/>
              <p:cNvSpPr>
                <a:spLocks/>
              </p:cNvSpPr>
              <p:nvPr/>
            </p:nvSpPr>
            <p:spPr bwMode="auto">
              <a:xfrm>
                <a:off x="353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4" name="Freeform 626"/>
              <p:cNvSpPr>
                <a:spLocks/>
              </p:cNvSpPr>
              <p:nvPr/>
            </p:nvSpPr>
            <p:spPr bwMode="auto">
              <a:xfrm>
                <a:off x="3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5" name="Freeform 627"/>
              <p:cNvSpPr>
                <a:spLocks/>
              </p:cNvSpPr>
              <p:nvPr/>
            </p:nvSpPr>
            <p:spPr bwMode="auto">
              <a:xfrm>
                <a:off x="3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6" name="Freeform 628"/>
              <p:cNvSpPr>
                <a:spLocks/>
              </p:cNvSpPr>
              <p:nvPr/>
            </p:nvSpPr>
            <p:spPr bwMode="auto">
              <a:xfrm>
                <a:off x="3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7" name="Freeform 629"/>
              <p:cNvSpPr>
                <a:spLocks/>
              </p:cNvSpPr>
              <p:nvPr/>
            </p:nvSpPr>
            <p:spPr bwMode="auto">
              <a:xfrm>
                <a:off x="3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8" name="Freeform 630"/>
              <p:cNvSpPr>
                <a:spLocks/>
              </p:cNvSpPr>
              <p:nvPr/>
            </p:nvSpPr>
            <p:spPr bwMode="auto">
              <a:xfrm>
                <a:off x="3544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9" name="Freeform 631"/>
              <p:cNvSpPr>
                <a:spLocks/>
              </p:cNvSpPr>
              <p:nvPr/>
            </p:nvSpPr>
            <p:spPr bwMode="auto">
              <a:xfrm>
                <a:off x="355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0" name="Freeform 632"/>
              <p:cNvSpPr>
                <a:spLocks/>
              </p:cNvSpPr>
              <p:nvPr/>
            </p:nvSpPr>
            <p:spPr bwMode="auto">
              <a:xfrm>
                <a:off x="35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1" name="Freeform 633"/>
              <p:cNvSpPr>
                <a:spLocks/>
              </p:cNvSpPr>
              <p:nvPr/>
            </p:nvSpPr>
            <p:spPr bwMode="auto">
              <a:xfrm>
                <a:off x="35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2" name="Freeform 634"/>
              <p:cNvSpPr>
                <a:spLocks/>
              </p:cNvSpPr>
              <p:nvPr/>
            </p:nvSpPr>
            <p:spPr bwMode="auto">
              <a:xfrm>
                <a:off x="3560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3" name="Freeform 635"/>
              <p:cNvSpPr>
                <a:spLocks/>
              </p:cNvSpPr>
              <p:nvPr/>
            </p:nvSpPr>
            <p:spPr bwMode="auto">
              <a:xfrm>
                <a:off x="35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4" name="Freeform 636"/>
              <p:cNvSpPr>
                <a:spLocks/>
              </p:cNvSpPr>
              <p:nvPr/>
            </p:nvSpPr>
            <p:spPr bwMode="auto">
              <a:xfrm>
                <a:off x="35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5" name="Freeform 637"/>
              <p:cNvSpPr>
                <a:spLocks/>
              </p:cNvSpPr>
              <p:nvPr/>
            </p:nvSpPr>
            <p:spPr bwMode="auto">
              <a:xfrm>
                <a:off x="35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6" name="Freeform 638"/>
              <p:cNvSpPr>
                <a:spLocks/>
              </p:cNvSpPr>
              <p:nvPr/>
            </p:nvSpPr>
            <p:spPr bwMode="auto">
              <a:xfrm>
                <a:off x="35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7" name="Freeform 639"/>
              <p:cNvSpPr>
                <a:spLocks/>
              </p:cNvSpPr>
              <p:nvPr/>
            </p:nvSpPr>
            <p:spPr bwMode="auto">
              <a:xfrm>
                <a:off x="3568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8" name="Freeform 640"/>
              <p:cNvSpPr>
                <a:spLocks/>
              </p:cNvSpPr>
              <p:nvPr/>
            </p:nvSpPr>
            <p:spPr bwMode="auto">
              <a:xfrm>
                <a:off x="35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9" name="Freeform 641"/>
              <p:cNvSpPr>
                <a:spLocks/>
              </p:cNvSpPr>
              <p:nvPr/>
            </p:nvSpPr>
            <p:spPr bwMode="auto">
              <a:xfrm>
                <a:off x="357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0" name="Freeform 642"/>
              <p:cNvSpPr>
                <a:spLocks/>
              </p:cNvSpPr>
              <p:nvPr/>
            </p:nvSpPr>
            <p:spPr bwMode="auto">
              <a:xfrm>
                <a:off x="358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1" name="Freeform 643"/>
              <p:cNvSpPr>
                <a:spLocks/>
              </p:cNvSpPr>
              <p:nvPr/>
            </p:nvSpPr>
            <p:spPr bwMode="auto">
              <a:xfrm>
                <a:off x="3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2" name="Freeform 644"/>
              <p:cNvSpPr>
                <a:spLocks/>
              </p:cNvSpPr>
              <p:nvPr/>
            </p:nvSpPr>
            <p:spPr bwMode="auto">
              <a:xfrm>
                <a:off x="3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3" name="Freeform 645"/>
              <p:cNvSpPr>
                <a:spLocks/>
              </p:cNvSpPr>
              <p:nvPr/>
            </p:nvSpPr>
            <p:spPr bwMode="auto">
              <a:xfrm>
                <a:off x="3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4" name="Freeform 646"/>
              <p:cNvSpPr>
                <a:spLocks/>
              </p:cNvSpPr>
              <p:nvPr/>
            </p:nvSpPr>
            <p:spPr bwMode="auto">
              <a:xfrm>
                <a:off x="3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5" name="Freeform 647"/>
              <p:cNvSpPr>
                <a:spLocks/>
              </p:cNvSpPr>
              <p:nvPr/>
            </p:nvSpPr>
            <p:spPr bwMode="auto">
              <a:xfrm>
                <a:off x="3592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6" name="Freeform 648"/>
              <p:cNvSpPr>
                <a:spLocks/>
              </p:cNvSpPr>
              <p:nvPr/>
            </p:nvSpPr>
            <p:spPr bwMode="auto">
              <a:xfrm>
                <a:off x="359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7" name="Freeform 649"/>
              <p:cNvSpPr>
                <a:spLocks/>
              </p:cNvSpPr>
              <p:nvPr/>
            </p:nvSpPr>
            <p:spPr bwMode="auto">
              <a:xfrm>
                <a:off x="36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" name="Freeform 650"/>
              <p:cNvSpPr>
                <a:spLocks/>
              </p:cNvSpPr>
              <p:nvPr/>
            </p:nvSpPr>
            <p:spPr bwMode="auto">
              <a:xfrm>
                <a:off x="36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" name="Freeform 651"/>
              <p:cNvSpPr>
                <a:spLocks/>
              </p:cNvSpPr>
              <p:nvPr/>
            </p:nvSpPr>
            <p:spPr bwMode="auto">
              <a:xfrm>
                <a:off x="3608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" name="Freeform 652"/>
              <p:cNvSpPr>
                <a:spLocks/>
              </p:cNvSpPr>
              <p:nvPr/>
            </p:nvSpPr>
            <p:spPr bwMode="auto">
              <a:xfrm>
                <a:off x="361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1" name="Freeform 653"/>
              <p:cNvSpPr>
                <a:spLocks/>
              </p:cNvSpPr>
              <p:nvPr/>
            </p:nvSpPr>
            <p:spPr bwMode="auto">
              <a:xfrm>
                <a:off x="3623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" name="Freeform 654"/>
              <p:cNvSpPr>
                <a:spLocks/>
              </p:cNvSpPr>
              <p:nvPr/>
            </p:nvSpPr>
            <p:spPr bwMode="auto">
              <a:xfrm>
                <a:off x="36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3" name="Freeform 655"/>
              <p:cNvSpPr>
                <a:spLocks/>
              </p:cNvSpPr>
              <p:nvPr/>
            </p:nvSpPr>
            <p:spPr bwMode="auto">
              <a:xfrm>
                <a:off x="363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4" name="Freeform 656"/>
              <p:cNvSpPr>
                <a:spLocks/>
              </p:cNvSpPr>
              <p:nvPr/>
            </p:nvSpPr>
            <p:spPr bwMode="auto">
              <a:xfrm>
                <a:off x="3632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5" name="Freeform 657"/>
              <p:cNvSpPr>
                <a:spLocks/>
              </p:cNvSpPr>
              <p:nvPr/>
            </p:nvSpPr>
            <p:spPr bwMode="auto">
              <a:xfrm>
                <a:off x="3632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6" name="Freeform 658"/>
              <p:cNvSpPr>
                <a:spLocks/>
              </p:cNvSpPr>
              <p:nvPr/>
            </p:nvSpPr>
            <p:spPr bwMode="auto">
              <a:xfrm>
                <a:off x="36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7" name="Freeform 659"/>
              <p:cNvSpPr>
                <a:spLocks/>
              </p:cNvSpPr>
              <p:nvPr/>
            </p:nvSpPr>
            <p:spPr bwMode="auto">
              <a:xfrm>
                <a:off x="363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8" name="Freeform 660"/>
              <p:cNvSpPr>
                <a:spLocks/>
              </p:cNvSpPr>
              <p:nvPr/>
            </p:nvSpPr>
            <p:spPr bwMode="auto">
              <a:xfrm>
                <a:off x="363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9" name="Freeform 661"/>
              <p:cNvSpPr>
                <a:spLocks/>
              </p:cNvSpPr>
              <p:nvPr/>
            </p:nvSpPr>
            <p:spPr bwMode="auto">
              <a:xfrm>
                <a:off x="363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0" name="Freeform 662"/>
              <p:cNvSpPr>
                <a:spLocks/>
              </p:cNvSpPr>
              <p:nvPr/>
            </p:nvSpPr>
            <p:spPr bwMode="auto">
              <a:xfrm>
                <a:off x="36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1" name="Freeform 663"/>
              <p:cNvSpPr>
                <a:spLocks/>
              </p:cNvSpPr>
              <p:nvPr/>
            </p:nvSpPr>
            <p:spPr bwMode="auto">
              <a:xfrm>
                <a:off x="363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2" name="Freeform 664"/>
              <p:cNvSpPr>
                <a:spLocks/>
              </p:cNvSpPr>
              <p:nvPr/>
            </p:nvSpPr>
            <p:spPr bwMode="auto">
              <a:xfrm>
                <a:off x="3647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3" name="Freeform 665"/>
              <p:cNvSpPr>
                <a:spLocks/>
              </p:cNvSpPr>
              <p:nvPr/>
            </p:nvSpPr>
            <p:spPr bwMode="auto">
              <a:xfrm>
                <a:off x="36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4" name="Freeform 666"/>
              <p:cNvSpPr>
                <a:spLocks/>
              </p:cNvSpPr>
              <p:nvPr/>
            </p:nvSpPr>
            <p:spPr bwMode="auto">
              <a:xfrm>
                <a:off x="365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5" name="Freeform 667"/>
              <p:cNvSpPr>
                <a:spLocks/>
              </p:cNvSpPr>
              <p:nvPr/>
            </p:nvSpPr>
            <p:spPr bwMode="auto">
              <a:xfrm>
                <a:off x="3663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6" name="Freeform 668"/>
              <p:cNvSpPr>
                <a:spLocks/>
              </p:cNvSpPr>
              <p:nvPr/>
            </p:nvSpPr>
            <p:spPr bwMode="auto">
              <a:xfrm>
                <a:off x="36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7" name="Freeform 669"/>
              <p:cNvSpPr>
                <a:spLocks/>
              </p:cNvSpPr>
              <p:nvPr/>
            </p:nvSpPr>
            <p:spPr bwMode="auto">
              <a:xfrm>
                <a:off x="36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8" name="Freeform 670"/>
              <p:cNvSpPr>
                <a:spLocks/>
              </p:cNvSpPr>
              <p:nvPr/>
            </p:nvSpPr>
            <p:spPr bwMode="auto">
              <a:xfrm>
                <a:off x="367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9" name="Freeform 671"/>
              <p:cNvSpPr>
                <a:spLocks/>
              </p:cNvSpPr>
              <p:nvPr/>
            </p:nvSpPr>
            <p:spPr bwMode="auto">
              <a:xfrm>
                <a:off x="36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0" name="Freeform 672"/>
              <p:cNvSpPr>
                <a:spLocks/>
              </p:cNvSpPr>
              <p:nvPr/>
            </p:nvSpPr>
            <p:spPr bwMode="auto">
              <a:xfrm>
                <a:off x="36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1" name="Freeform 673"/>
              <p:cNvSpPr>
                <a:spLocks/>
              </p:cNvSpPr>
              <p:nvPr/>
            </p:nvSpPr>
            <p:spPr bwMode="auto">
              <a:xfrm>
                <a:off x="36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2" name="Freeform 674"/>
              <p:cNvSpPr>
                <a:spLocks/>
              </p:cNvSpPr>
              <p:nvPr/>
            </p:nvSpPr>
            <p:spPr bwMode="auto">
              <a:xfrm>
                <a:off x="368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3" name="Freeform 675"/>
              <p:cNvSpPr>
                <a:spLocks/>
              </p:cNvSpPr>
              <p:nvPr/>
            </p:nvSpPr>
            <p:spPr bwMode="auto">
              <a:xfrm>
                <a:off x="36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4" name="Freeform 676"/>
              <p:cNvSpPr>
                <a:spLocks/>
              </p:cNvSpPr>
              <p:nvPr/>
            </p:nvSpPr>
            <p:spPr bwMode="auto">
              <a:xfrm>
                <a:off x="368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5" name="Freeform 677"/>
              <p:cNvSpPr>
                <a:spLocks/>
              </p:cNvSpPr>
              <p:nvPr/>
            </p:nvSpPr>
            <p:spPr bwMode="auto">
              <a:xfrm>
                <a:off x="36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6" name="Freeform 678"/>
              <p:cNvSpPr>
                <a:spLocks/>
              </p:cNvSpPr>
              <p:nvPr/>
            </p:nvSpPr>
            <p:spPr bwMode="auto">
              <a:xfrm>
                <a:off x="3687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7" name="Freeform 679"/>
              <p:cNvSpPr>
                <a:spLocks/>
              </p:cNvSpPr>
              <p:nvPr/>
            </p:nvSpPr>
            <p:spPr bwMode="auto">
              <a:xfrm>
                <a:off x="3687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8" name="Freeform 680"/>
              <p:cNvSpPr>
                <a:spLocks/>
              </p:cNvSpPr>
              <p:nvPr/>
            </p:nvSpPr>
            <p:spPr bwMode="auto">
              <a:xfrm>
                <a:off x="3687" y="3658"/>
                <a:ext cx="17" cy="32"/>
              </a:xfrm>
              <a:custGeom>
                <a:avLst/>
                <a:gdLst>
                  <a:gd name="T0" fmla="*/ 0 w 17"/>
                  <a:gd name="T1" fmla="*/ 27 h 33"/>
                  <a:gd name="T2" fmla="*/ 8 w 17"/>
                  <a:gd name="T3" fmla="*/ 0 h 33"/>
                  <a:gd name="T4" fmla="*/ 17 w 1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33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9" name="Freeform 681"/>
              <p:cNvSpPr>
                <a:spLocks/>
              </p:cNvSpPr>
              <p:nvPr/>
            </p:nvSpPr>
            <p:spPr bwMode="auto">
              <a:xfrm>
                <a:off x="3695" y="3594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8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0" name="Freeform 682"/>
              <p:cNvSpPr>
                <a:spLocks/>
              </p:cNvSpPr>
              <p:nvPr/>
            </p:nvSpPr>
            <p:spPr bwMode="auto">
              <a:xfrm>
                <a:off x="3695" y="3546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9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1" name="Freeform 683"/>
              <p:cNvSpPr>
                <a:spLocks/>
              </p:cNvSpPr>
              <p:nvPr/>
            </p:nvSpPr>
            <p:spPr bwMode="auto">
              <a:xfrm>
                <a:off x="3695" y="3555"/>
                <a:ext cx="1" cy="23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12 h 24"/>
                  <a:gd name="T4" fmla="*/ 0 w 1"/>
                  <a:gd name="T5" fmla="*/ 18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">
                    <a:moveTo>
                      <a:pt x="0" y="0"/>
                    </a:move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2" name="Freeform 684"/>
              <p:cNvSpPr>
                <a:spLocks/>
              </p:cNvSpPr>
              <p:nvPr/>
            </p:nvSpPr>
            <p:spPr bwMode="auto">
              <a:xfrm>
                <a:off x="3695" y="3570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3" name="Freeform 685"/>
              <p:cNvSpPr>
                <a:spLocks/>
              </p:cNvSpPr>
              <p:nvPr/>
            </p:nvSpPr>
            <p:spPr bwMode="auto">
              <a:xfrm>
                <a:off x="3695" y="3626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4" name="Freeform 686"/>
              <p:cNvSpPr>
                <a:spLocks/>
              </p:cNvSpPr>
              <p:nvPr/>
            </p:nvSpPr>
            <p:spPr bwMode="auto">
              <a:xfrm>
                <a:off x="3695" y="364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5" name="Freeform 687"/>
              <p:cNvSpPr>
                <a:spLocks/>
              </p:cNvSpPr>
              <p:nvPr/>
            </p:nvSpPr>
            <p:spPr bwMode="auto">
              <a:xfrm>
                <a:off x="3695" y="3634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6" name="Freeform 688"/>
              <p:cNvSpPr>
                <a:spLocks/>
              </p:cNvSpPr>
              <p:nvPr/>
            </p:nvSpPr>
            <p:spPr bwMode="auto">
              <a:xfrm>
                <a:off x="3695" y="3642"/>
                <a:ext cx="16" cy="24"/>
              </a:xfrm>
              <a:custGeom>
                <a:avLst/>
                <a:gdLst>
                  <a:gd name="T0" fmla="*/ 0 w 17"/>
                  <a:gd name="T1" fmla="*/ 0 h 25"/>
                  <a:gd name="T2" fmla="*/ 8 w 17"/>
                  <a:gd name="T3" fmla="*/ 19 h 25"/>
                  <a:gd name="T4" fmla="*/ 11 w 17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9" y="25"/>
                    </a:lnTo>
                    <a:lnTo>
                      <a:pt x="17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7" name="Freeform 689"/>
              <p:cNvSpPr>
                <a:spLocks/>
              </p:cNvSpPr>
              <p:nvPr/>
            </p:nvSpPr>
            <p:spPr bwMode="auto">
              <a:xfrm>
                <a:off x="3704" y="3666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8" name="Freeform 690"/>
              <p:cNvSpPr>
                <a:spLocks/>
              </p:cNvSpPr>
              <p:nvPr/>
            </p:nvSpPr>
            <p:spPr bwMode="auto">
              <a:xfrm>
                <a:off x="370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9" name="Freeform 691"/>
              <p:cNvSpPr>
                <a:spLocks/>
              </p:cNvSpPr>
              <p:nvPr/>
            </p:nvSpPr>
            <p:spPr bwMode="auto">
              <a:xfrm>
                <a:off x="370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0" name="Freeform 692"/>
              <p:cNvSpPr>
                <a:spLocks/>
              </p:cNvSpPr>
              <p:nvPr/>
            </p:nvSpPr>
            <p:spPr bwMode="auto">
              <a:xfrm>
                <a:off x="370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1" name="Freeform 693"/>
              <p:cNvSpPr>
                <a:spLocks/>
              </p:cNvSpPr>
              <p:nvPr/>
            </p:nvSpPr>
            <p:spPr bwMode="auto">
              <a:xfrm>
                <a:off x="3704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2" name="Freeform 694"/>
              <p:cNvSpPr>
                <a:spLocks/>
              </p:cNvSpPr>
              <p:nvPr/>
            </p:nvSpPr>
            <p:spPr bwMode="auto">
              <a:xfrm>
                <a:off x="37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3" name="Freeform 695"/>
              <p:cNvSpPr>
                <a:spLocks/>
              </p:cNvSpPr>
              <p:nvPr/>
            </p:nvSpPr>
            <p:spPr bwMode="auto">
              <a:xfrm>
                <a:off x="37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4" name="Freeform 696"/>
              <p:cNvSpPr>
                <a:spLocks/>
              </p:cNvSpPr>
              <p:nvPr/>
            </p:nvSpPr>
            <p:spPr bwMode="auto">
              <a:xfrm>
                <a:off x="37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5" name="Freeform 697"/>
              <p:cNvSpPr>
                <a:spLocks/>
              </p:cNvSpPr>
              <p:nvPr/>
            </p:nvSpPr>
            <p:spPr bwMode="auto">
              <a:xfrm>
                <a:off x="371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6" name="Freeform 698"/>
              <p:cNvSpPr>
                <a:spLocks/>
              </p:cNvSpPr>
              <p:nvPr/>
            </p:nvSpPr>
            <p:spPr bwMode="auto">
              <a:xfrm>
                <a:off x="37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7" name="Freeform 699"/>
              <p:cNvSpPr>
                <a:spLocks/>
              </p:cNvSpPr>
              <p:nvPr/>
            </p:nvSpPr>
            <p:spPr bwMode="auto">
              <a:xfrm>
                <a:off x="37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8" name="Freeform 700"/>
              <p:cNvSpPr>
                <a:spLocks/>
              </p:cNvSpPr>
              <p:nvPr/>
            </p:nvSpPr>
            <p:spPr bwMode="auto">
              <a:xfrm>
                <a:off x="371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9" name="Freeform 701"/>
              <p:cNvSpPr>
                <a:spLocks/>
              </p:cNvSpPr>
              <p:nvPr/>
            </p:nvSpPr>
            <p:spPr bwMode="auto">
              <a:xfrm>
                <a:off x="37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0" name="Freeform 702"/>
              <p:cNvSpPr>
                <a:spLocks/>
              </p:cNvSpPr>
              <p:nvPr/>
            </p:nvSpPr>
            <p:spPr bwMode="auto">
              <a:xfrm>
                <a:off x="37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1" name="Freeform 703"/>
              <p:cNvSpPr>
                <a:spLocks/>
              </p:cNvSpPr>
              <p:nvPr/>
            </p:nvSpPr>
            <p:spPr bwMode="auto">
              <a:xfrm>
                <a:off x="3728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2" name="Freeform 704"/>
              <p:cNvSpPr>
                <a:spLocks/>
              </p:cNvSpPr>
              <p:nvPr/>
            </p:nvSpPr>
            <p:spPr bwMode="auto">
              <a:xfrm>
                <a:off x="37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3" name="Freeform 705"/>
              <p:cNvSpPr>
                <a:spLocks/>
              </p:cNvSpPr>
              <p:nvPr/>
            </p:nvSpPr>
            <p:spPr bwMode="auto">
              <a:xfrm>
                <a:off x="3735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4" name="Freeform 706"/>
              <p:cNvSpPr>
                <a:spLocks/>
              </p:cNvSpPr>
              <p:nvPr/>
            </p:nvSpPr>
            <p:spPr bwMode="auto">
              <a:xfrm>
                <a:off x="37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5" name="Freeform 707"/>
              <p:cNvSpPr>
                <a:spLocks/>
              </p:cNvSpPr>
              <p:nvPr/>
            </p:nvSpPr>
            <p:spPr bwMode="auto">
              <a:xfrm>
                <a:off x="3743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6" name="Freeform 708"/>
              <p:cNvSpPr>
                <a:spLocks/>
              </p:cNvSpPr>
              <p:nvPr/>
            </p:nvSpPr>
            <p:spPr bwMode="auto">
              <a:xfrm>
                <a:off x="37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7" name="Freeform 709"/>
              <p:cNvSpPr>
                <a:spLocks/>
              </p:cNvSpPr>
              <p:nvPr/>
            </p:nvSpPr>
            <p:spPr bwMode="auto">
              <a:xfrm>
                <a:off x="375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8" name="Freeform 710"/>
              <p:cNvSpPr>
                <a:spLocks/>
              </p:cNvSpPr>
              <p:nvPr/>
            </p:nvSpPr>
            <p:spPr bwMode="auto">
              <a:xfrm>
                <a:off x="3752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9" name="Freeform 711"/>
              <p:cNvSpPr>
                <a:spLocks/>
              </p:cNvSpPr>
              <p:nvPr/>
            </p:nvSpPr>
            <p:spPr bwMode="auto">
              <a:xfrm>
                <a:off x="3752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0" name="Freeform 712"/>
              <p:cNvSpPr>
                <a:spLocks/>
              </p:cNvSpPr>
              <p:nvPr/>
            </p:nvSpPr>
            <p:spPr bwMode="auto">
              <a:xfrm>
                <a:off x="3752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1" name="Freeform 713"/>
              <p:cNvSpPr>
                <a:spLocks/>
              </p:cNvSpPr>
              <p:nvPr/>
            </p:nvSpPr>
            <p:spPr bwMode="auto">
              <a:xfrm>
                <a:off x="375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2" name="Freeform 714"/>
              <p:cNvSpPr>
                <a:spLocks/>
              </p:cNvSpPr>
              <p:nvPr/>
            </p:nvSpPr>
            <p:spPr bwMode="auto">
              <a:xfrm>
                <a:off x="375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3" name="Freeform 715"/>
              <p:cNvSpPr>
                <a:spLocks/>
              </p:cNvSpPr>
              <p:nvPr/>
            </p:nvSpPr>
            <p:spPr bwMode="auto">
              <a:xfrm>
                <a:off x="375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4" name="Freeform 716"/>
              <p:cNvSpPr>
                <a:spLocks/>
              </p:cNvSpPr>
              <p:nvPr/>
            </p:nvSpPr>
            <p:spPr bwMode="auto">
              <a:xfrm>
                <a:off x="37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5" name="Freeform 717"/>
              <p:cNvSpPr>
                <a:spLocks/>
              </p:cNvSpPr>
              <p:nvPr/>
            </p:nvSpPr>
            <p:spPr bwMode="auto">
              <a:xfrm>
                <a:off x="37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6" name="Freeform 718"/>
              <p:cNvSpPr>
                <a:spLocks/>
              </p:cNvSpPr>
              <p:nvPr/>
            </p:nvSpPr>
            <p:spPr bwMode="auto">
              <a:xfrm>
                <a:off x="37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7" name="Freeform 719"/>
              <p:cNvSpPr>
                <a:spLocks/>
              </p:cNvSpPr>
              <p:nvPr/>
            </p:nvSpPr>
            <p:spPr bwMode="auto">
              <a:xfrm>
                <a:off x="375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8" name="Freeform 720"/>
              <p:cNvSpPr>
                <a:spLocks/>
              </p:cNvSpPr>
              <p:nvPr/>
            </p:nvSpPr>
            <p:spPr bwMode="auto">
              <a:xfrm>
                <a:off x="3767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9" name="Freeform 721"/>
              <p:cNvSpPr>
                <a:spLocks/>
              </p:cNvSpPr>
              <p:nvPr/>
            </p:nvSpPr>
            <p:spPr bwMode="auto">
              <a:xfrm>
                <a:off x="377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0" name="Freeform 722"/>
              <p:cNvSpPr>
                <a:spLocks/>
              </p:cNvSpPr>
              <p:nvPr/>
            </p:nvSpPr>
            <p:spPr bwMode="auto">
              <a:xfrm>
                <a:off x="37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1" name="Freeform 723"/>
              <p:cNvSpPr>
                <a:spLocks/>
              </p:cNvSpPr>
              <p:nvPr/>
            </p:nvSpPr>
            <p:spPr bwMode="auto">
              <a:xfrm>
                <a:off x="37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2" name="Freeform 724"/>
              <p:cNvSpPr>
                <a:spLocks/>
              </p:cNvSpPr>
              <p:nvPr/>
            </p:nvSpPr>
            <p:spPr bwMode="auto">
              <a:xfrm>
                <a:off x="37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3" name="Freeform 725"/>
              <p:cNvSpPr>
                <a:spLocks/>
              </p:cNvSpPr>
              <p:nvPr/>
            </p:nvSpPr>
            <p:spPr bwMode="auto">
              <a:xfrm>
                <a:off x="37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4" name="Freeform 726"/>
              <p:cNvSpPr>
                <a:spLocks/>
              </p:cNvSpPr>
              <p:nvPr/>
            </p:nvSpPr>
            <p:spPr bwMode="auto">
              <a:xfrm>
                <a:off x="37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5" name="Freeform 727"/>
              <p:cNvSpPr>
                <a:spLocks/>
              </p:cNvSpPr>
              <p:nvPr/>
            </p:nvSpPr>
            <p:spPr bwMode="auto">
              <a:xfrm>
                <a:off x="3783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6" name="Freeform 728"/>
              <p:cNvSpPr>
                <a:spLocks/>
              </p:cNvSpPr>
              <p:nvPr/>
            </p:nvSpPr>
            <p:spPr bwMode="auto">
              <a:xfrm>
                <a:off x="37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7" name="Freeform 729"/>
              <p:cNvSpPr>
                <a:spLocks/>
              </p:cNvSpPr>
              <p:nvPr/>
            </p:nvSpPr>
            <p:spPr bwMode="auto">
              <a:xfrm>
                <a:off x="37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8" name="Freeform 730"/>
              <p:cNvSpPr>
                <a:spLocks/>
              </p:cNvSpPr>
              <p:nvPr/>
            </p:nvSpPr>
            <p:spPr bwMode="auto">
              <a:xfrm>
                <a:off x="379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9" name="Freeform 731"/>
              <p:cNvSpPr>
                <a:spLocks/>
              </p:cNvSpPr>
              <p:nvPr/>
            </p:nvSpPr>
            <p:spPr bwMode="auto">
              <a:xfrm>
                <a:off x="38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0" name="Freeform 732"/>
              <p:cNvSpPr>
                <a:spLocks/>
              </p:cNvSpPr>
              <p:nvPr/>
            </p:nvSpPr>
            <p:spPr bwMode="auto">
              <a:xfrm>
                <a:off x="38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1" name="Freeform 733"/>
              <p:cNvSpPr>
                <a:spLocks/>
              </p:cNvSpPr>
              <p:nvPr/>
            </p:nvSpPr>
            <p:spPr bwMode="auto">
              <a:xfrm>
                <a:off x="3800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2" name="Freeform 734"/>
              <p:cNvSpPr>
                <a:spLocks/>
              </p:cNvSpPr>
              <p:nvPr/>
            </p:nvSpPr>
            <p:spPr bwMode="auto">
              <a:xfrm>
                <a:off x="38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3" name="Freeform 735"/>
              <p:cNvSpPr>
                <a:spLocks/>
              </p:cNvSpPr>
              <p:nvPr/>
            </p:nvSpPr>
            <p:spPr bwMode="auto">
              <a:xfrm>
                <a:off x="3807" y="371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4" name="Freeform 736"/>
              <p:cNvSpPr>
                <a:spLocks/>
              </p:cNvSpPr>
              <p:nvPr/>
            </p:nvSpPr>
            <p:spPr bwMode="auto">
              <a:xfrm>
                <a:off x="3807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5" name="Freeform 737"/>
              <p:cNvSpPr>
                <a:spLocks/>
              </p:cNvSpPr>
              <p:nvPr/>
            </p:nvSpPr>
            <p:spPr bwMode="auto">
              <a:xfrm>
                <a:off x="3807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6" name="Freeform 738"/>
              <p:cNvSpPr>
                <a:spLocks/>
              </p:cNvSpPr>
              <p:nvPr/>
            </p:nvSpPr>
            <p:spPr bwMode="auto">
              <a:xfrm>
                <a:off x="3807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7" name="Freeform 739"/>
              <p:cNvSpPr>
                <a:spLocks/>
              </p:cNvSpPr>
              <p:nvPr/>
            </p:nvSpPr>
            <p:spPr bwMode="auto">
              <a:xfrm>
                <a:off x="3807" y="3666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8" name="Freeform 740"/>
              <p:cNvSpPr>
                <a:spLocks/>
              </p:cNvSpPr>
              <p:nvPr/>
            </p:nvSpPr>
            <p:spPr bwMode="auto">
              <a:xfrm>
                <a:off x="3807" y="367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9" name="Freeform 741"/>
              <p:cNvSpPr>
                <a:spLocks/>
              </p:cNvSpPr>
              <p:nvPr/>
            </p:nvSpPr>
            <p:spPr bwMode="auto">
              <a:xfrm>
                <a:off x="3807" y="3682"/>
                <a:ext cx="17" cy="24"/>
              </a:xfrm>
              <a:custGeom>
                <a:avLst/>
                <a:gdLst>
                  <a:gd name="T0" fmla="*/ 0 w 17"/>
                  <a:gd name="T1" fmla="*/ 0 h 25"/>
                  <a:gd name="T2" fmla="*/ 8 w 17"/>
                  <a:gd name="T3" fmla="*/ 19 h 25"/>
                  <a:gd name="T4" fmla="*/ 17 w 17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8" y="25"/>
                    </a:lnTo>
                    <a:lnTo>
                      <a:pt x="17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0" name="Freeform 742"/>
              <p:cNvSpPr>
                <a:spLocks/>
              </p:cNvSpPr>
              <p:nvPr/>
            </p:nvSpPr>
            <p:spPr bwMode="auto">
              <a:xfrm>
                <a:off x="381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1" name="Freeform 743"/>
              <p:cNvSpPr>
                <a:spLocks/>
              </p:cNvSpPr>
              <p:nvPr/>
            </p:nvSpPr>
            <p:spPr bwMode="auto">
              <a:xfrm>
                <a:off x="3815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2" name="Freeform 744"/>
              <p:cNvSpPr>
                <a:spLocks/>
              </p:cNvSpPr>
              <p:nvPr/>
            </p:nvSpPr>
            <p:spPr bwMode="auto">
              <a:xfrm>
                <a:off x="3815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3" name="Freeform 745"/>
              <p:cNvSpPr>
                <a:spLocks/>
              </p:cNvSpPr>
              <p:nvPr/>
            </p:nvSpPr>
            <p:spPr bwMode="auto">
              <a:xfrm>
                <a:off x="3815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4" name="Freeform 746"/>
              <p:cNvSpPr>
                <a:spLocks/>
              </p:cNvSpPr>
              <p:nvPr/>
            </p:nvSpPr>
            <p:spPr bwMode="auto">
              <a:xfrm>
                <a:off x="381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5" name="Freeform 747"/>
              <p:cNvSpPr>
                <a:spLocks/>
              </p:cNvSpPr>
              <p:nvPr/>
            </p:nvSpPr>
            <p:spPr bwMode="auto">
              <a:xfrm>
                <a:off x="381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6" name="Freeform 748"/>
              <p:cNvSpPr>
                <a:spLocks/>
              </p:cNvSpPr>
              <p:nvPr/>
            </p:nvSpPr>
            <p:spPr bwMode="auto">
              <a:xfrm>
                <a:off x="3815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7" name="Freeform 749"/>
              <p:cNvSpPr>
                <a:spLocks/>
              </p:cNvSpPr>
              <p:nvPr/>
            </p:nvSpPr>
            <p:spPr bwMode="auto">
              <a:xfrm>
                <a:off x="38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8" name="Freeform 750"/>
              <p:cNvSpPr>
                <a:spLocks/>
              </p:cNvSpPr>
              <p:nvPr/>
            </p:nvSpPr>
            <p:spPr bwMode="auto">
              <a:xfrm>
                <a:off x="382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9" name="Freeform 751"/>
              <p:cNvSpPr>
                <a:spLocks/>
              </p:cNvSpPr>
              <p:nvPr/>
            </p:nvSpPr>
            <p:spPr bwMode="auto">
              <a:xfrm>
                <a:off x="383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" name="Freeform 752"/>
              <p:cNvSpPr>
                <a:spLocks/>
              </p:cNvSpPr>
              <p:nvPr/>
            </p:nvSpPr>
            <p:spPr bwMode="auto">
              <a:xfrm>
                <a:off x="38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" name="Freeform 753"/>
              <p:cNvSpPr>
                <a:spLocks/>
              </p:cNvSpPr>
              <p:nvPr/>
            </p:nvSpPr>
            <p:spPr bwMode="auto">
              <a:xfrm>
                <a:off x="383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" name="Freeform 754"/>
              <p:cNvSpPr>
                <a:spLocks/>
              </p:cNvSpPr>
              <p:nvPr/>
            </p:nvSpPr>
            <p:spPr bwMode="auto">
              <a:xfrm>
                <a:off x="383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" name="Freeform 755"/>
              <p:cNvSpPr>
                <a:spLocks/>
              </p:cNvSpPr>
              <p:nvPr/>
            </p:nvSpPr>
            <p:spPr bwMode="auto">
              <a:xfrm>
                <a:off x="384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" name="Freeform 756"/>
              <p:cNvSpPr>
                <a:spLocks/>
              </p:cNvSpPr>
              <p:nvPr/>
            </p:nvSpPr>
            <p:spPr bwMode="auto">
              <a:xfrm>
                <a:off x="3848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" name="Freeform 757"/>
              <p:cNvSpPr>
                <a:spLocks/>
              </p:cNvSpPr>
              <p:nvPr/>
            </p:nvSpPr>
            <p:spPr bwMode="auto">
              <a:xfrm>
                <a:off x="38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" name="Freeform 758"/>
              <p:cNvSpPr>
                <a:spLocks/>
              </p:cNvSpPr>
              <p:nvPr/>
            </p:nvSpPr>
            <p:spPr bwMode="auto">
              <a:xfrm>
                <a:off x="38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59"/>
              <p:cNvSpPr>
                <a:spLocks/>
              </p:cNvSpPr>
              <p:nvPr/>
            </p:nvSpPr>
            <p:spPr bwMode="auto">
              <a:xfrm>
                <a:off x="385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760"/>
              <p:cNvSpPr>
                <a:spLocks/>
              </p:cNvSpPr>
              <p:nvPr/>
            </p:nvSpPr>
            <p:spPr bwMode="auto">
              <a:xfrm>
                <a:off x="3864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761"/>
              <p:cNvSpPr>
                <a:spLocks/>
              </p:cNvSpPr>
              <p:nvPr/>
            </p:nvSpPr>
            <p:spPr bwMode="auto">
              <a:xfrm>
                <a:off x="3864" y="3666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762"/>
              <p:cNvSpPr>
                <a:spLocks/>
              </p:cNvSpPr>
              <p:nvPr/>
            </p:nvSpPr>
            <p:spPr bwMode="auto">
              <a:xfrm>
                <a:off x="3864" y="3578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9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763"/>
              <p:cNvSpPr>
                <a:spLocks/>
              </p:cNvSpPr>
              <p:nvPr/>
            </p:nvSpPr>
            <p:spPr bwMode="auto">
              <a:xfrm>
                <a:off x="3864" y="3522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9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764"/>
              <p:cNvSpPr>
                <a:spLocks/>
              </p:cNvSpPr>
              <p:nvPr/>
            </p:nvSpPr>
            <p:spPr bwMode="auto">
              <a:xfrm>
                <a:off x="3864" y="3531"/>
                <a:ext cx="1" cy="47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32 h 49"/>
                  <a:gd name="T4" fmla="*/ 0 w 1"/>
                  <a:gd name="T5" fmla="*/ 37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9">
                    <a:moveTo>
                      <a:pt x="0" y="0"/>
                    </a:moveTo>
                    <a:lnTo>
                      <a:pt x="0" y="41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765"/>
              <p:cNvSpPr>
                <a:spLocks/>
              </p:cNvSpPr>
              <p:nvPr/>
            </p:nvSpPr>
            <p:spPr bwMode="auto">
              <a:xfrm>
                <a:off x="3864" y="3570"/>
                <a:ext cx="15" cy="64"/>
              </a:xfrm>
              <a:custGeom>
                <a:avLst/>
                <a:gdLst>
                  <a:gd name="T0" fmla="*/ 0 w 16"/>
                  <a:gd name="T1" fmla="*/ 0 h 67"/>
                  <a:gd name="T2" fmla="*/ 8 w 16"/>
                  <a:gd name="T3" fmla="*/ 51 h 67"/>
                  <a:gd name="T4" fmla="*/ 10 w 16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67">
                    <a:moveTo>
                      <a:pt x="0" y="0"/>
                    </a:moveTo>
                    <a:lnTo>
                      <a:pt x="8" y="67"/>
                    </a:lnTo>
                    <a:lnTo>
                      <a:pt x="16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766"/>
              <p:cNvSpPr>
                <a:spLocks/>
              </p:cNvSpPr>
              <p:nvPr/>
            </p:nvSpPr>
            <p:spPr bwMode="auto">
              <a:xfrm>
                <a:off x="3872" y="3634"/>
                <a:ext cx="1" cy="56"/>
              </a:xfrm>
              <a:custGeom>
                <a:avLst/>
                <a:gdLst>
                  <a:gd name="T0" fmla="*/ 0 w 1"/>
                  <a:gd name="T1" fmla="*/ 0 h 58"/>
                  <a:gd name="T2" fmla="*/ 0 w 1"/>
                  <a:gd name="T3" fmla="*/ 40 h 58"/>
                  <a:gd name="T4" fmla="*/ 0 w 1"/>
                  <a:gd name="T5" fmla="*/ 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0"/>
                    </a:moveTo>
                    <a:lnTo>
                      <a:pt x="0" y="50"/>
                    </a:lnTo>
                    <a:lnTo>
                      <a:pt x="0" y="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767"/>
              <p:cNvSpPr>
                <a:spLocks/>
              </p:cNvSpPr>
              <p:nvPr/>
            </p:nvSpPr>
            <p:spPr bwMode="auto">
              <a:xfrm>
                <a:off x="3872" y="3642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768"/>
              <p:cNvSpPr>
                <a:spLocks/>
              </p:cNvSpPr>
              <p:nvPr/>
            </p:nvSpPr>
            <p:spPr bwMode="auto">
              <a:xfrm>
                <a:off x="3872" y="362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769"/>
              <p:cNvSpPr>
                <a:spLocks/>
              </p:cNvSpPr>
              <p:nvPr/>
            </p:nvSpPr>
            <p:spPr bwMode="auto">
              <a:xfrm>
                <a:off x="3872" y="3634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770"/>
              <p:cNvSpPr>
                <a:spLocks/>
              </p:cNvSpPr>
              <p:nvPr/>
            </p:nvSpPr>
            <p:spPr bwMode="auto">
              <a:xfrm>
                <a:off x="3872" y="3658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771"/>
              <p:cNvSpPr>
                <a:spLocks/>
              </p:cNvSpPr>
              <p:nvPr/>
            </p:nvSpPr>
            <p:spPr bwMode="auto">
              <a:xfrm>
                <a:off x="3872" y="369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772"/>
              <p:cNvSpPr>
                <a:spLocks/>
              </p:cNvSpPr>
              <p:nvPr/>
            </p:nvSpPr>
            <p:spPr bwMode="auto">
              <a:xfrm>
                <a:off x="3872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773"/>
              <p:cNvSpPr>
                <a:spLocks/>
              </p:cNvSpPr>
              <p:nvPr/>
            </p:nvSpPr>
            <p:spPr bwMode="auto">
              <a:xfrm>
                <a:off x="38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774"/>
              <p:cNvSpPr>
                <a:spLocks/>
              </p:cNvSpPr>
              <p:nvPr/>
            </p:nvSpPr>
            <p:spPr bwMode="auto">
              <a:xfrm>
                <a:off x="38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775"/>
              <p:cNvSpPr>
                <a:spLocks/>
              </p:cNvSpPr>
              <p:nvPr/>
            </p:nvSpPr>
            <p:spPr bwMode="auto">
              <a:xfrm>
                <a:off x="38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776"/>
              <p:cNvSpPr>
                <a:spLocks/>
              </p:cNvSpPr>
              <p:nvPr/>
            </p:nvSpPr>
            <p:spPr bwMode="auto">
              <a:xfrm>
                <a:off x="387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777"/>
              <p:cNvSpPr>
                <a:spLocks/>
              </p:cNvSpPr>
              <p:nvPr/>
            </p:nvSpPr>
            <p:spPr bwMode="auto">
              <a:xfrm>
                <a:off x="38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778"/>
              <p:cNvSpPr>
                <a:spLocks/>
              </p:cNvSpPr>
              <p:nvPr/>
            </p:nvSpPr>
            <p:spPr bwMode="auto">
              <a:xfrm>
                <a:off x="38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779"/>
              <p:cNvSpPr>
                <a:spLocks/>
              </p:cNvSpPr>
              <p:nvPr/>
            </p:nvSpPr>
            <p:spPr bwMode="auto">
              <a:xfrm>
                <a:off x="388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780"/>
              <p:cNvSpPr>
                <a:spLocks/>
              </p:cNvSpPr>
              <p:nvPr/>
            </p:nvSpPr>
            <p:spPr bwMode="auto">
              <a:xfrm>
                <a:off x="38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781"/>
              <p:cNvSpPr>
                <a:spLocks/>
              </p:cNvSpPr>
              <p:nvPr/>
            </p:nvSpPr>
            <p:spPr bwMode="auto">
              <a:xfrm>
                <a:off x="38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782"/>
              <p:cNvSpPr>
                <a:spLocks/>
              </p:cNvSpPr>
              <p:nvPr/>
            </p:nvSpPr>
            <p:spPr bwMode="auto">
              <a:xfrm>
                <a:off x="3896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783"/>
              <p:cNvSpPr>
                <a:spLocks/>
              </p:cNvSpPr>
              <p:nvPr/>
            </p:nvSpPr>
            <p:spPr bwMode="auto">
              <a:xfrm>
                <a:off x="39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784"/>
              <p:cNvSpPr>
                <a:spLocks/>
              </p:cNvSpPr>
              <p:nvPr/>
            </p:nvSpPr>
            <p:spPr bwMode="auto">
              <a:xfrm>
                <a:off x="39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785"/>
              <p:cNvSpPr>
                <a:spLocks/>
              </p:cNvSpPr>
              <p:nvPr/>
            </p:nvSpPr>
            <p:spPr bwMode="auto">
              <a:xfrm>
                <a:off x="39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786"/>
              <p:cNvSpPr>
                <a:spLocks/>
              </p:cNvSpPr>
              <p:nvPr/>
            </p:nvSpPr>
            <p:spPr bwMode="auto">
              <a:xfrm>
                <a:off x="39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787"/>
              <p:cNvSpPr>
                <a:spLocks/>
              </p:cNvSpPr>
              <p:nvPr/>
            </p:nvSpPr>
            <p:spPr bwMode="auto">
              <a:xfrm>
                <a:off x="3903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788"/>
              <p:cNvSpPr>
                <a:spLocks/>
              </p:cNvSpPr>
              <p:nvPr/>
            </p:nvSpPr>
            <p:spPr bwMode="auto">
              <a:xfrm>
                <a:off x="391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789"/>
              <p:cNvSpPr>
                <a:spLocks/>
              </p:cNvSpPr>
              <p:nvPr/>
            </p:nvSpPr>
            <p:spPr bwMode="auto">
              <a:xfrm>
                <a:off x="3912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790"/>
              <p:cNvSpPr>
                <a:spLocks/>
              </p:cNvSpPr>
              <p:nvPr/>
            </p:nvSpPr>
            <p:spPr bwMode="auto">
              <a:xfrm>
                <a:off x="3920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791"/>
              <p:cNvSpPr>
                <a:spLocks/>
              </p:cNvSpPr>
              <p:nvPr/>
            </p:nvSpPr>
            <p:spPr bwMode="auto">
              <a:xfrm>
                <a:off x="3920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792"/>
              <p:cNvSpPr>
                <a:spLocks/>
              </p:cNvSpPr>
              <p:nvPr/>
            </p:nvSpPr>
            <p:spPr bwMode="auto">
              <a:xfrm>
                <a:off x="3920" y="3642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793"/>
              <p:cNvSpPr>
                <a:spLocks/>
              </p:cNvSpPr>
              <p:nvPr/>
            </p:nvSpPr>
            <p:spPr bwMode="auto">
              <a:xfrm>
                <a:off x="3920" y="3562"/>
                <a:ext cx="1" cy="88"/>
              </a:xfrm>
              <a:custGeom>
                <a:avLst/>
                <a:gdLst>
                  <a:gd name="T0" fmla="*/ 0 w 1"/>
                  <a:gd name="T1" fmla="*/ 73 h 91"/>
                  <a:gd name="T2" fmla="*/ 0 w 1"/>
                  <a:gd name="T3" fmla="*/ 8 h 91"/>
                  <a:gd name="T4" fmla="*/ 0 w 1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794"/>
              <p:cNvSpPr>
                <a:spLocks/>
              </p:cNvSpPr>
              <p:nvPr/>
            </p:nvSpPr>
            <p:spPr bwMode="auto">
              <a:xfrm>
                <a:off x="3920" y="3490"/>
                <a:ext cx="1" cy="80"/>
              </a:xfrm>
              <a:custGeom>
                <a:avLst/>
                <a:gdLst>
                  <a:gd name="T0" fmla="*/ 0 w 1"/>
                  <a:gd name="T1" fmla="*/ 66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795"/>
              <p:cNvSpPr>
                <a:spLocks/>
              </p:cNvSpPr>
              <p:nvPr/>
            </p:nvSpPr>
            <p:spPr bwMode="auto">
              <a:xfrm>
                <a:off x="3920" y="34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796"/>
              <p:cNvSpPr>
                <a:spLocks/>
              </p:cNvSpPr>
              <p:nvPr/>
            </p:nvSpPr>
            <p:spPr bwMode="auto">
              <a:xfrm>
                <a:off x="3920" y="3483"/>
                <a:ext cx="1" cy="119"/>
              </a:xfrm>
              <a:custGeom>
                <a:avLst/>
                <a:gdLst>
                  <a:gd name="T0" fmla="*/ 0 w 1"/>
                  <a:gd name="T1" fmla="*/ 0 h 124"/>
                  <a:gd name="T2" fmla="*/ 0 w 1"/>
                  <a:gd name="T3" fmla="*/ 91 h 124"/>
                  <a:gd name="T4" fmla="*/ 0 w 1"/>
                  <a:gd name="T5" fmla="*/ 97 h 1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4">
                    <a:moveTo>
                      <a:pt x="0" y="0"/>
                    </a:moveTo>
                    <a:lnTo>
                      <a:pt x="0" y="116"/>
                    </a:lnTo>
                    <a:lnTo>
                      <a:pt x="0" y="1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797"/>
              <p:cNvSpPr>
                <a:spLocks/>
              </p:cNvSpPr>
              <p:nvPr/>
            </p:nvSpPr>
            <p:spPr bwMode="auto">
              <a:xfrm>
                <a:off x="3920" y="3594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3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7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798"/>
              <p:cNvSpPr>
                <a:spLocks/>
              </p:cNvSpPr>
              <p:nvPr/>
            </p:nvSpPr>
            <p:spPr bwMode="auto">
              <a:xfrm>
                <a:off x="3920" y="3658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799"/>
              <p:cNvSpPr>
                <a:spLocks/>
              </p:cNvSpPr>
              <p:nvPr/>
            </p:nvSpPr>
            <p:spPr bwMode="auto">
              <a:xfrm>
                <a:off x="3927" y="3618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800"/>
              <p:cNvSpPr>
                <a:spLocks/>
              </p:cNvSpPr>
              <p:nvPr/>
            </p:nvSpPr>
            <p:spPr bwMode="auto">
              <a:xfrm>
                <a:off x="3927" y="360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801"/>
              <p:cNvSpPr>
                <a:spLocks/>
              </p:cNvSpPr>
              <p:nvPr/>
            </p:nvSpPr>
            <p:spPr bwMode="auto">
              <a:xfrm>
                <a:off x="3927" y="359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802"/>
              <p:cNvSpPr>
                <a:spLocks/>
              </p:cNvSpPr>
              <p:nvPr/>
            </p:nvSpPr>
            <p:spPr bwMode="auto">
              <a:xfrm>
                <a:off x="3927" y="3602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9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803"/>
              <p:cNvSpPr>
                <a:spLocks/>
              </p:cNvSpPr>
              <p:nvPr/>
            </p:nvSpPr>
            <p:spPr bwMode="auto">
              <a:xfrm>
                <a:off x="3927" y="365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1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804"/>
              <p:cNvSpPr>
                <a:spLocks/>
              </p:cNvSpPr>
              <p:nvPr/>
            </p:nvSpPr>
            <p:spPr bwMode="auto">
              <a:xfrm>
                <a:off x="3927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805"/>
              <p:cNvSpPr>
                <a:spLocks/>
              </p:cNvSpPr>
              <p:nvPr/>
            </p:nvSpPr>
            <p:spPr bwMode="auto">
              <a:xfrm>
                <a:off x="3927" y="3722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806"/>
              <p:cNvSpPr>
                <a:spLocks/>
              </p:cNvSpPr>
              <p:nvPr/>
            </p:nvSpPr>
            <p:spPr bwMode="auto">
              <a:xfrm>
                <a:off x="3936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807"/>
              <p:cNvSpPr>
                <a:spLocks/>
              </p:cNvSpPr>
              <p:nvPr/>
            </p:nvSpPr>
            <p:spPr bwMode="auto">
              <a:xfrm>
                <a:off x="39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808"/>
              <p:cNvSpPr>
                <a:spLocks/>
              </p:cNvSpPr>
              <p:nvPr/>
            </p:nvSpPr>
            <p:spPr bwMode="auto">
              <a:xfrm>
                <a:off x="3936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809"/>
              <p:cNvSpPr>
                <a:spLocks/>
              </p:cNvSpPr>
              <p:nvPr/>
            </p:nvSpPr>
            <p:spPr bwMode="auto">
              <a:xfrm>
                <a:off x="39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810"/>
              <p:cNvSpPr>
                <a:spLocks/>
              </p:cNvSpPr>
              <p:nvPr/>
            </p:nvSpPr>
            <p:spPr bwMode="auto">
              <a:xfrm>
                <a:off x="3944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811"/>
              <p:cNvSpPr>
                <a:spLocks/>
              </p:cNvSpPr>
              <p:nvPr/>
            </p:nvSpPr>
            <p:spPr bwMode="auto">
              <a:xfrm>
                <a:off x="39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812"/>
              <p:cNvSpPr>
                <a:spLocks/>
              </p:cNvSpPr>
              <p:nvPr/>
            </p:nvSpPr>
            <p:spPr bwMode="auto">
              <a:xfrm>
                <a:off x="3951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813"/>
            <p:cNvGrpSpPr>
              <a:grpSpLocks/>
            </p:cNvGrpSpPr>
            <p:nvPr/>
          </p:nvGrpSpPr>
          <p:grpSpPr bwMode="auto">
            <a:xfrm>
              <a:off x="4256" y="3137"/>
              <a:ext cx="326" cy="390"/>
              <a:chOff x="3960" y="3306"/>
              <a:chExt cx="327" cy="440"/>
            </a:xfrm>
          </p:grpSpPr>
          <p:sp>
            <p:nvSpPr>
              <p:cNvPr id="20141" name="Freeform 814"/>
              <p:cNvSpPr>
                <a:spLocks/>
              </p:cNvSpPr>
              <p:nvPr/>
            </p:nvSpPr>
            <p:spPr bwMode="auto">
              <a:xfrm>
                <a:off x="3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2" name="Freeform 815"/>
              <p:cNvSpPr>
                <a:spLocks/>
              </p:cNvSpPr>
              <p:nvPr/>
            </p:nvSpPr>
            <p:spPr bwMode="auto">
              <a:xfrm>
                <a:off x="3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3" name="Freeform 816"/>
              <p:cNvSpPr>
                <a:spLocks/>
              </p:cNvSpPr>
              <p:nvPr/>
            </p:nvSpPr>
            <p:spPr bwMode="auto">
              <a:xfrm>
                <a:off x="3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4" name="Freeform 817"/>
              <p:cNvSpPr>
                <a:spLocks/>
              </p:cNvSpPr>
              <p:nvPr/>
            </p:nvSpPr>
            <p:spPr bwMode="auto">
              <a:xfrm>
                <a:off x="3960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5" name="Freeform 818"/>
              <p:cNvSpPr>
                <a:spLocks/>
              </p:cNvSpPr>
              <p:nvPr/>
            </p:nvSpPr>
            <p:spPr bwMode="auto">
              <a:xfrm>
                <a:off x="3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6" name="Freeform 819"/>
              <p:cNvSpPr>
                <a:spLocks/>
              </p:cNvSpPr>
              <p:nvPr/>
            </p:nvSpPr>
            <p:spPr bwMode="auto">
              <a:xfrm>
                <a:off x="39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7" name="Freeform 820"/>
              <p:cNvSpPr>
                <a:spLocks/>
              </p:cNvSpPr>
              <p:nvPr/>
            </p:nvSpPr>
            <p:spPr bwMode="auto">
              <a:xfrm>
                <a:off x="3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8" name="Freeform 821"/>
              <p:cNvSpPr>
                <a:spLocks/>
              </p:cNvSpPr>
              <p:nvPr/>
            </p:nvSpPr>
            <p:spPr bwMode="auto">
              <a:xfrm>
                <a:off x="3968" y="3722"/>
                <a:ext cx="16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1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9" name="Freeform 822"/>
              <p:cNvSpPr>
                <a:spLocks/>
              </p:cNvSpPr>
              <p:nvPr/>
            </p:nvSpPr>
            <p:spPr bwMode="auto">
              <a:xfrm>
                <a:off x="3975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0" name="Freeform 823"/>
              <p:cNvSpPr>
                <a:spLocks/>
              </p:cNvSpPr>
              <p:nvPr/>
            </p:nvSpPr>
            <p:spPr bwMode="auto">
              <a:xfrm>
                <a:off x="3975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1" name="Freeform 824"/>
              <p:cNvSpPr>
                <a:spLocks/>
              </p:cNvSpPr>
              <p:nvPr/>
            </p:nvSpPr>
            <p:spPr bwMode="auto">
              <a:xfrm>
                <a:off x="3975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2" name="Freeform 825"/>
              <p:cNvSpPr>
                <a:spLocks/>
              </p:cNvSpPr>
              <p:nvPr/>
            </p:nvSpPr>
            <p:spPr bwMode="auto">
              <a:xfrm>
                <a:off x="397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3" name="Freeform 826"/>
              <p:cNvSpPr>
                <a:spLocks/>
              </p:cNvSpPr>
              <p:nvPr/>
            </p:nvSpPr>
            <p:spPr bwMode="auto">
              <a:xfrm>
                <a:off x="397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4" name="Freeform 827"/>
              <p:cNvSpPr>
                <a:spLocks/>
              </p:cNvSpPr>
              <p:nvPr/>
            </p:nvSpPr>
            <p:spPr bwMode="auto">
              <a:xfrm>
                <a:off x="3975" y="3714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5" name="Freeform 828"/>
              <p:cNvSpPr>
                <a:spLocks/>
              </p:cNvSpPr>
              <p:nvPr/>
            </p:nvSpPr>
            <p:spPr bwMode="auto">
              <a:xfrm>
                <a:off x="3984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6" name="Freeform 829"/>
              <p:cNvSpPr>
                <a:spLocks/>
              </p:cNvSpPr>
              <p:nvPr/>
            </p:nvSpPr>
            <p:spPr bwMode="auto">
              <a:xfrm>
                <a:off x="398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7" name="Freeform 830"/>
              <p:cNvSpPr>
                <a:spLocks/>
              </p:cNvSpPr>
              <p:nvPr/>
            </p:nvSpPr>
            <p:spPr bwMode="auto">
              <a:xfrm>
                <a:off x="39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8" name="Freeform 831"/>
              <p:cNvSpPr>
                <a:spLocks/>
              </p:cNvSpPr>
              <p:nvPr/>
            </p:nvSpPr>
            <p:spPr bwMode="auto">
              <a:xfrm>
                <a:off x="39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9" name="Freeform 832"/>
              <p:cNvSpPr>
                <a:spLocks/>
              </p:cNvSpPr>
              <p:nvPr/>
            </p:nvSpPr>
            <p:spPr bwMode="auto">
              <a:xfrm>
                <a:off x="39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0" name="Freeform 833"/>
              <p:cNvSpPr>
                <a:spLocks/>
              </p:cNvSpPr>
              <p:nvPr/>
            </p:nvSpPr>
            <p:spPr bwMode="auto">
              <a:xfrm>
                <a:off x="3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1" name="Freeform 834"/>
              <p:cNvSpPr>
                <a:spLocks/>
              </p:cNvSpPr>
              <p:nvPr/>
            </p:nvSpPr>
            <p:spPr bwMode="auto">
              <a:xfrm>
                <a:off x="39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2" name="Freeform 835"/>
              <p:cNvSpPr>
                <a:spLocks/>
              </p:cNvSpPr>
              <p:nvPr/>
            </p:nvSpPr>
            <p:spPr bwMode="auto">
              <a:xfrm>
                <a:off x="399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3" name="Freeform 836"/>
              <p:cNvSpPr>
                <a:spLocks/>
              </p:cNvSpPr>
              <p:nvPr/>
            </p:nvSpPr>
            <p:spPr bwMode="auto">
              <a:xfrm>
                <a:off x="39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4" name="Freeform 837"/>
              <p:cNvSpPr>
                <a:spLocks/>
              </p:cNvSpPr>
              <p:nvPr/>
            </p:nvSpPr>
            <p:spPr bwMode="auto">
              <a:xfrm>
                <a:off x="39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5" name="Freeform 838"/>
              <p:cNvSpPr>
                <a:spLocks/>
              </p:cNvSpPr>
              <p:nvPr/>
            </p:nvSpPr>
            <p:spPr bwMode="auto">
              <a:xfrm>
                <a:off x="39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6" name="Freeform 839"/>
              <p:cNvSpPr>
                <a:spLocks/>
              </p:cNvSpPr>
              <p:nvPr/>
            </p:nvSpPr>
            <p:spPr bwMode="auto">
              <a:xfrm>
                <a:off x="399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7" name="Freeform 840"/>
              <p:cNvSpPr>
                <a:spLocks/>
              </p:cNvSpPr>
              <p:nvPr/>
            </p:nvSpPr>
            <p:spPr bwMode="auto">
              <a:xfrm>
                <a:off x="40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8" name="Freeform 841"/>
              <p:cNvSpPr>
                <a:spLocks/>
              </p:cNvSpPr>
              <p:nvPr/>
            </p:nvSpPr>
            <p:spPr bwMode="auto">
              <a:xfrm>
                <a:off x="40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9" name="Freeform 842"/>
              <p:cNvSpPr>
                <a:spLocks/>
              </p:cNvSpPr>
              <p:nvPr/>
            </p:nvSpPr>
            <p:spPr bwMode="auto">
              <a:xfrm>
                <a:off x="40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0" name="Freeform 843"/>
              <p:cNvSpPr>
                <a:spLocks/>
              </p:cNvSpPr>
              <p:nvPr/>
            </p:nvSpPr>
            <p:spPr bwMode="auto">
              <a:xfrm>
                <a:off x="40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1" name="Freeform 844"/>
              <p:cNvSpPr>
                <a:spLocks/>
              </p:cNvSpPr>
              <p:nvPr/>
            </p:nvSpPr>
            <p:spPr bwMode="auto">
              <a:xfrm>
                <a:off x="40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2" name="Freeform 845"/>
              <p:cNvSpPr>
                <a:spLocks/>
              </p:cNvSpPr>
              <p:nvPr/>
            </p:nvSpPr>
            <p:spPr bwMode="auto">
              <a:xfrm>
                <a:off x="400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3" name="Freeform 846"/>
              <p:cNvSpPr>
                <a:spLocks/>
              </p:cNvSpPr>
              <p:nvPr/>
            </p:nvSpPr>
            <p:spPr bwMode="auto">
              <a:xfrm>
                <a:off x="40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" name="Freeform 847"/>
              <p:cNvSpPr>
                <a:spLocks/>
              </p:cNvSpPr>
              <p:nvPr/>
            </p:nvSpPr>
            <p:spPr bwMode="auto">
              <a:xfrm>
                <a:off x="401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5" name="Freeform 848"/>
              <p:cNvSpPr>
                <a:spLocks/>
              </p:cNvSpPr>
              <p:nvPr/>
            </p:nvSpPr>
            <p:spPr bwMode="auto">
              <a:xfrm>
                <a:off x="40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6" name="Freeform 849"/>
              <p:cNvSpPr>
                <a:spLocks/>
              </p:cNvSpPr>
              <p:nvPr/>
            </p:nvSpPr>
            <p:spPr bwMode="auto">
              <a:xfrm>
                <a:off x="4015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7" name="Freeform 850"/>
              <p:cNvSpPr>
                <a:spLocks/>
              </p:cNvSpPr>
              <p:nvPr/>
            </p:nvSpPr>
            <p:spPr bwMode="auto">
              <a:xfrm>
                <a:off x="40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8" name="Freeform 851"/>
              <p:cNvSpPr>
                <a:spLocks/>
              </p:cNvSpPr>
              <p:nvPr/>
            </p:nvSpPr>
            <p:spPr bwMode="auto">
              <a:xfrm>
                <a:off x="40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9" name="Freeform 852"/>
              <p:cNvSpPr>
                <a:spLocks/>
              </p:cNvSpPr>
              <p:nvPr/>
            </p:nvSpPr>
            <p:spPr bwMode="auto">
              <a:xfrm>
                <a:off x="40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" name="Freeform 853"/>
              <p:cNvSpPr>
                <a:spLocks/>
              </p:cNvSpPr>
              <p:nvPr/>
            </p:nvSpPr>
            <p:spPr bwMode="auto">
              <a:xfrm>
                <a:off x="4023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" name="Freeform 854"/>
              <p:cNvSpPr>
                <a:spLocks/>
              </p:cNvSpPr>
              <p:nvPr/>
            </p:nvSpPr>
            <p:spPr bwMode="auto">
              <a:xfrm>
                <a:off x="40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" name="Freeform 855"/>
              <p:cNvSpPr>
                <a:spLocks/>
              </p:cNvSpPr>
              <p:nvPr/>
            </p:nvSpPr>
            <p:spPr bwMode="auto">
              <a:xfrm>
                <a:off x="40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" name="Freeform 856"/>
              <p:cNvSpPr>
                <a:spLocks/>
              </p:cNvSpPr>
              <p:nvPr/>
            </p:nvSpPr>
            <p:spPr bwMode="auto">
              <a:xfrm>
                <a:off x="40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" name="Freeform 857"/>
              <p:cNvSpPr>
                <a:spLocks/>
              </p:cNvSpPr>
              <p:nvPr/>
            </p:nvSpPr>
            <p:spPr bwMode="auto">
              <a:xfrm>
                <a:off x="40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" name="Freeform 858"/>
              <p:cNvSpPr>
                <a:spLocks/>
              </p:cNvSpPr>
              <p:nvPr/>
            </p:nvSpPr>
            <p:spPr bwMode="auto">
              <a:xfrm>
                <a:off x="4032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" name="Freeform 859"/>
              <p:cNvSpPr>
                <a:spLocks/>
              </p:cNvSpPr>
              <p:nvPr/>
            </p:nvSpPr>
            <p:spPr bwMode="auto">
              <a:xfrm>
                <a:off x="40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" name="Freeform 860"/>
              <p:cNvSpPr>
                <a:spLocks/>
              </p:cNvSpPr>
              <p:nvPr/>
            </p:nvSpPr>
            <p:spPr bwMode="auto">
              <a:xfrm>
                <a:off x="40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" name="Freeform 861"/>
              <p:cNvSpPr>
                <a:spLocks/>
              </p:cNvSpPr>
              <p:nvPr/>
            </p:nvSpPr>
            <p:spPr bwMode="auto">
              <a:xfrm>
                <a:off x="4039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" name="Freeform 862"/>
              <p:cNvSpPr>
                <a:spLocks/>
              </p:cNvSpPr>
              <p:nvPr/>
            </p:nvSpPr>
            <p:spPr bwMode="auto">
              <a:xfrm>
                <a:off x="40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" name="Freeform 863"/>
              <p:cNvSpPr>
                <a:spLocks/>
              </p:cNvSpPr>
              <p:nvPr/>
            </p:nvSpPr>
            <p:spPr bwMode="auto">
              <a:xfrm>
                <a:off x="40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" name="Freeform 864"/>
              <p:cNvSpPr>
                <a:spLocks/>
              </p:cNvSpPr>
              <p:nvPr/>
            </p:nvSpPr>
            <p:spPr bwMode="auto">
              <a:xfrm>
                <a:off x="40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" name="Freeform 865"/>
              <p:cNvSpPr>
                <a:spLocks/>
              </p:cNvSpPr>
              <p:nvPr/>
            </p:nvSpPr>
            <p:spPr bwMode="auto">
              <a:xfrm>
                <a:off x="4047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" name="Freeform 866"/>
              <p:cNvSpPr>
                <a:spLocks/>
              </p:cNvSpPr>
              <p:nvPr/>
            </p:nvSpPr>
            <p:spPr bwMode="auto">
              <a:xfrm>
                <a:off x="40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" name="Freeform 867"/>
              <p:cNvSpPr>
                <a:spLocks/>
              </p:cNvSpPr>
              <p:nvPr/>
            </p:nvSpPr>
            <p:spPr bwMode="auto">
              <a:xfrm>
                <a:off x="40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5" name="Freeform 868"/>
              <p:cNvSpPr>
                <a:spLocks/>
              </p:cNvSpPr>
              <p:nvPr/>
            </p:nvSpPr>
            <p:spPr bwMode="auto">
              <a:xfrm>
                <a:off x="40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" name="Freeform 869"/>
              <p:cNvSpPr>
                <a:spLocks/>
              </p:cNvSpPr>
              <p:nvPr/>
            </p:nvSpPr>
            <p:spPr bwMode="auto">
              <a:xfrm>
                <a:off x="40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7" name="Freeform 870"/>
              <p:cNvSpPr>
                <a:spLocks/>
              </p:cNvSpPr>
              <p:nvPr/>
            </p:nvSpPr>
            <p:spPr bwMode="auto">
              <a:xfrm>
                <a:off x="405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8" name="Freeform 871"/>
              <p:cNvSpPr>
                <a:spLocks/>
              </p:cNvSpPr>
              <p:nvPr/>
            </p:nvSpPr>
            <p:spPr bwMode="auto">
              <a:xfrm>
                <a:off x="40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9" name="Freeform 872"/>
              <p:cNvSpPr>
                <a:spLocks/>
              </p:cNvSpPr>
              <p:nvPr/>
            </p:nvSpPr>
            <p:spPr bwMode="auto">
              <a:xfrm>
                <a:off x="40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0" name="Freeform 873"/>
              <p:cNvSpPr>
                <a:spLocks/>
              </p:cNvSpPr>
              <p:nvPr/>
            </p:nvSpPr>
            <p:spPr bwMode="auto">
              <a:xfrm>
                <a:off x="406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1" name="Freeform 874"/>
              <p:cNvSpPr>
                <a:spLocks/>
              </p:cNvSpPr>
              <p:nvPr/>
            </p:nvSpPr>
            <p:spPr bwMode="auto">
              <a:xfrm>
                <a:off x="4063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2" name="Freeform 875"/>
              <p:cNvSpPr>
                <a:spLocks/>
              </p:cNvSpPr>
              <p:nvPr/>
            </p:nvSpPr>
            <p:spPr bwMode="auto">
              <a:xfrm>
                <a:off x="407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3" name="Freeform 876"/>
              <p:cNvSpPr>
                <a:spLocks/>
              </p:cNvSpPr>
              <p:nvPr/>
            </p:nvSpPr>
            <p:spPr bwMode="auto">
              <a:xfrm>
                <a:off x="4071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4" name="Freeform 877"/>
              <p:cNvSpPr>
                <a:spLocks/>
              </p:cNvSpPr>
              <p:nvPr/>
            </p:nvSpPr>
            <p:spPr bwMode="auto">
              <a:xfrm>
                <a:off x="4071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5" name="Freeform 878"/>
              <p:cNvSpPr>
                <a:spLocks/>
              </p:cNvSpPr>
              <p:nvPr/>
            </p:nvSpPr>
            <p:spPr bwMode="auto">
              <a:xfrm>
                <a:off x="4071" y="3674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6" name="Freeform 879"/>
              <p:cNvSpPr>
                <a:spLocks/>
              </p:cNvSpPr>
              <p:nvPr/>
            </p:nvSpPr>
            <p:spPr bwMode="auto">
              <a:xfrm>
                <a:off x="4071" y="3618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8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7" name="Freeform 880"/>
              <p:cNvSpPr>
                <a:spLocks/>
              </p:cNvSpPr>
              <p:nvPr/>
            </p:nvSpPr>
            <p:spPr bwMode="auto">
              <a:xfrm>
                <a:off x="4071" y="3538"/>
                <a:ext cx="16" cy="88"/>
              </a:xfrm>
              <a:custGeom>
                <a:avLst/>
                <a:gdLst>
                  <a:gd name="T0" fmla="*/ 0 w 17"/>
                  <a:gd name="T1" fmla="*/ 73 h 91"/>
                  <a:gd name="T2" fmla="*/ 8 w 17"/>
                  <a:gd name="T3" fmla="*/ 0 h 91"/>
                  <a:gd name="T4" fmla="*/ 11 w 17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1">
                    <a:moveTo>
                      <a:pt x="0" y="91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8" name="Freeform 881"/>
              <p:cNvSpPr>
                <a:spLocks/>
              </p:cNvSpPr>
              <p:nvPr/>
            </p:nvSpPr>
            <p:spPr bwMode="auto">
              <a:xfrm>
                <a:off x="4080" y="3459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9" name="Freeform 882"/>
              <p:cNvSpPr>
                <a:spLocks/>
              </p:cNvSpPr>
              <p:nvPr/>
            </p:nvSpPr>
            <p:spPr bwMode="auto">
              <a:xfrm>
                <a:off x="4080" y="345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0" name="Freeform 883"/>
              <p:cNvSpPr>
                <a:spLocks/>
              </p:cNvSpPr>
              <p:nvPr/>
            </p:nvSpPr>
            <p:spPr bwMode="auto">
              <a:xfrm>
                <a:off x="4080" y="3459"/>
                <a:ext cx="1" cy="87"/>
              </a:xfrm>
              <a:custGeom>
                <a:avLst/>
                <a:gdLst>
                  <a:gd name="T0" fmla="*/ 0 w 1"/>
                  <a:gd name="T1" fmla="*/ 0 h 91"/>
                  <a:gd name="T2" fmla="*/ 0 w 1"/>
                  <a:gd name="T3" fmla="*/ 64 h 91"/>
                  <a:gd name="T4" fmla="*/ 0 w 1"/>
                  <a:gd name="T5" fmla="*/ 7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0" y="83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1" name="Freeform 884"/>
              <p:cNvSpPr>
                <a:spLocks/>
              </p:cNvSpPr>
              <p:nvPr/>
            </p:nvSpPr>
            <p:spPr bwMode="auto">
              <a:xfrm>
                <a:off x="4080" y="3538"/>
                <a:ext cx="1" cy="88"/>
              </a:xfrm>
              <a:custGeom>
                <a:avLst/>
                <a:gdLst>
                  <a:gd name="T0" fmla="*/ 0 w 1"/>
                  <a:gd name="T1" fmla="*/ 0 h 91"/>
                  <a:gd name="T2" fmla="*/ 0 w 1"/>
                  <a:gd name="T3" fmla="*/ 68 h 91"/>
                  <a:gd name="T4" fmla="*/ 0 w 1"/>
                  <a:gd name="T5" fmla="*/ 73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0" y="83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2" name="Freeform 885"/>
              <p:cNvSpPr>
                <a:spLocks/>
              </p:cNvSpPr>
              <p:nvPr/>
            </p:nvSpPr>
            <p:spPr bwMode="auto">
              <a:xfrm>
                <a:off x="4080" y="3618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3" name="Freeform 886"/>
              <p:cNvSpPr>
                <a:spLocks/>
              </p:cNvSpPr>
              <p:nvPr/>
            </p:nvSpPr>
            <p:spPr bwMode="auto">
              <a:xfrm>
                <a:off x="4080" y="362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4" name="Freeform 887"/>
              <p:cNvSpPr>
                <a:spLocks/>
              </p:cNvSpPr>
              <p:nvPr/>
            </p:nvSpPr>
            <p:spPr bwMode="auto">
              <a:xfrm>
                <a:off x="4080" y="3586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5" name="Freeform 888"/>
              <p:cNvSpPr>
                <a:spLocks/>
              </p:cNvSpPr>
              <p:nvPr/>
            </p:nvSpPr>
            <p:spPr bwMode="auto">
              <a:xfrm>
                <a:off x="4080" y="356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6" name="Freeform 889"/>
              <p:cNvSpPr>
                <a:spLocks/>
              </p:cNvSpPr>
              <p:nvPr/>
            </p:nvSpPr>
            <p:spPr bwMode="auto">
              <a:xfrm>
                <a:off x="4080" y="3570"/>
                <a:ext cx="15" cy="48"/>
              </a:xfrm>
              <a:custGeom>
                <a:avLst/>
                <a:gdLst>
                  <a:gd name="T0" fmla="*/ 0 w 16"/>
                  <a:gd name="T1" fmla="*/ 0 h 50"/>
                  <a:gd name="T2" fmla="*/ 8 w 16"/>
                  <a:gd name="T3" fmla="*/ 38 h 50"/>
                  <a:gd name="T4" fmla="*/ 10 w 16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50">
                    <a:moveTo>
                      <a:pt x="0" y="0"/>
                    </a:moveTo>
                    <a:lnTo>
                      <a:pt x="8" y="50"/>
                    </a:lnTo>
                    <a:lnTo>
                      <a:pt x="16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7" name="Freeform 890"/>
              <p:cNvSpPr>
                <a:spLocks/>
              </p:cNvSpPr>
              <p:nvPr/>
            </p:nvSpPr>
            <p:spPr bwMode="auto">
              <a:xfrm>
                <a:off x="4087" y="3618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8" name="Freeform 891"/>
              <p:cNvSpPr>
                <a:spLocks/>
              </p:cNvSpPr>
              <p:nvPr/>
            </p:nvSpPr>
            <p:spPr bwMode="auto">
              <a:xfrm>
                <a:off x="4087" y="3650"/>
                <a:ext cx="1" cy="56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37 h 59"/>
                  <a:gd name="T4" fmla="*/ 0 w 1"/>
                  <a:gd name="T5" fmla="*/ 43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0"/>
                    </a:moveTo>
                    <a:lnTo>
                      <a:pt x="0" y="50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9" name="Freeform 892"/>
              <p:cNvSpPr>
                <a:spLocks/>
              </p:cNvSpPr>
              <p:nvPr/>
            </p:nvSpPr>
            <p:spPr bwMode="auto">
              <a:xfrm>
                <a:off x="4087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0" name="Freeform 893"/>
              <p:cNvSpPr>
                <a:spLocks/>
              </p:cNvSpPr>
              <p:nvPr/>
            </p:nvSpPr>
            <p:spPr bwMode="auto">
              <a:xfrm>
                <a:off x="4087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1" name="Freeform 894"/>
              <p:cNvSpPr>
                <a:spLocks/>
              </p:cNvSpPr>
              <p:nvPr/>
            </p:nvSpPr>
            <p:spPr bwMode="auto">
              <a:xfrm>
                <a:off x="408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2" name="Freeform 895"/>
              <p:cNvSpPr>
                <a:spLocks/>
              </p:cNvSpPr>
              <p:nvPr/>
            </p:nvSpPr>
            <p:spPr bwMode="auto">
              <a:xfrm>
                <a:off x="40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3" name="Freeform 896"/>
              <p:cNvSpPr>
                <a:spLocks/>
              </p:cNvSpPr>
              <p:nvPr/>
            </p:nvSpPr>
            <p:spPr bwMode="auto">
              <a:xfrm>
                <a:off x="4087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4" name="Freeform 897"/>
              <p:cNvSpPr>
                <a:spLocks/>
              </p:cNvSpPr>
              <p:nvPr/>
            </p:nvSpPr>
            <p:spPr bwMode="auto">
              <a:xfrm>
                <a:off x="4095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5" name="Freeform 898"/>
              <p:cNvSpPr>
                <a:spLocks/>
              </p:cNvSpPr>
              <p:nvPr/>
            </p:nvSpPr>
            <p:spPr bwMode="auto">
              <a:xfrm>
                <a:off x="410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6" name="Freeform 899"/>
              <p:cNvSpPr>
                <a:spLocks/>
              </p:cNvSpPr>
              <p:nvPr/>
            </p:nvSpPr>
            <p:spPr bwMode="auto">
              <a:xfrm>
                <a:off x="41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7" name="Freeform 900"/>
              <p:cNvSpPr>
                <a:spLocks/>
              </p:cNvSpPr>
              <p:nvPr/>
            </p:nvSpPr>
            <p:spPr bwMode="auto">
              <a:xfrm>
                <a:off x="41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8" name="Freeform 901"/>
              <p:cNvSpPr>
                <a:spLocks/>
              </p:cNvSpPr>
              <p:nvPr/>
            </p:nvSpPr>
            <p:spPr bwMode="auto">
              <a:xfrm>
                <a:off x="411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9" name="Freeform 902"/>
              <p:cNvSpPr>
                <a:spLocks/>
              </p:cNvSpPr>
              <p:nvPr/>
            </p:nvSpPr>
            <p:spPr bwMode="auto">
              <a:xfrm>
                <a:off x="411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0" name="Freeform 903"/>
              <p:cNvSpPr>
                <a:spLocks/>
              </p:cNvSpPr>
              <p:nvPr/>
            </p:nvSpPr>
            <p:spPr bwMode="auto">
              <a:xfrm>
                <a:off x="411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1" name="Freeform 904"/>
              <p:cNvSpPr>
                <a:spLocks/>
              </p:cNvSpPr>
              <p:nvPr/>
            </p:nvSpPr>
            <p:spPr bwMode="auto">
              <a:xfrm>
                <a:off x="411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2" name="Freeform 905"/>
              <p:cNvSpPr>
                <a:spLocks/>
              </p:cNvSpPr>
              <p:nvPr/>
            </p:nvSpPr>
            <p:spPr bwMode="auto">
              <a:xfrm>
                <a:off x="4119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3" name="Freeform 906"/>
              <p:cNvSpPr>
                <a:spLocks/>
              </p:cNvSpPr>
              <p:nvPr/>
            </p:nvSpPr>
            <p:spPr bwMode="auto">
              <a:xfrm>
                <a:off x="4119" y="3706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4" name="Freeform 907"/>
              <p:cNvSpPr>
                <a:spLocks/>
              </p:cNvSpPr>
              <p:nvPr/>
            </p:nvSpPr>
            <p:spPr bwMode="auto">
              <a:xfrm>
                <a:off x="4128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5" name="Freeform 908"/>
              <p:cNvSpPr>
                <a:spLocks/>
              </p:cNvSpPr>
              <p:nvPr/>
            </p:nvSpPr>
            <p:spPr bwMode="auto">
              <a:xfrm>
                <a:off x="4128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6" name="Freeform 909"/>
              <p:cNvSpPr>
                <a:spLocks/>
              </p:cNvSpPr>
              <p:nvPr/>
            </p:nvSpPr>
            <p:spPr bwMode="auto">
              <a:xfrm>
                <a:off x="4128" y="360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7" name="Freeform 910"/>
              <p:cNvSpPr>
                <a:spLocks/>
              </p:cNvSpPr>
              <p:nvPr/>
            </p:nvSpPr>
            <p:spPr bwMode="auto">
              <a:xfrm>
                <a:off x="4128" y="359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8" name="Freeform 911"/>
              <p:cNvSpPr>
                <a:spLocks/>
              </p:cNvSpPr>
              <p:nvPr/>
            </p:nvSpPr>
            <p:spPr bwMode="auto">
              <a:xfrm>
                <a:off x="4128" y="3602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9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9" name="Freeform 912"/>
              <p:cNvSpPr>
                <a:spLocks/>
              </p:cNvSpPr>
              <p:nvPr/>
            </p:nvSpPr>
            <p:spPr bwMode="auto">
              <a:xfrm>
                <a:off x="4128" y="3658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0" name="Freeform 913"/>
              <p:cNvSpPr>
                <a:spLocks/>
              </p:cNvSpPr>
              <p:nvPr/>
            </p:nvSpPr>
            <p:spPr bwMode="auto">
              <a:xfrm>
                <a:off x="4128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1" name="Freeform 914"/>
              <p:cNvSpPr>
                <a:spLocks/>
              </p:cNvSpPr>
              <p:nvPr/>
            </p:nvSpPr>
            <p:spPr bwMode="auto">
              <a:xfrm>
                <a:off x="4128" y="3698"/>
                <a:ext cx="15" cy="8"/>
              </a:xfrm>
              <a:custGeom>
                <a:avLst/>
                <a:gdLst>
                  <a:gd name="T0" fmla="*/ 0 w 16"/>
                  <a:gd name="T1" fmla="*/ 4 h 9"/>
                  <a:gd name="T2" fmla="*/ 8 w 16"/>
                  <a:gd name="T3" fmla="*/ 0 h 9"/>
                  <a:gd name="T4" fmla="*/ 10 w 1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2" name="Freeform 915"/>
              <p:cNvSpPr>
                <a:spLocks/>
              </p:cNvSpPr>
              <p:nvPr/>
            </p:nvSpPr>
            <p:spPr bwMode="auto">
              <a:xfrm>
                <a:off x="4135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3" name="Freeform 916"/>
              <p:cNvSpPr>
                <a:spLocks/>
              </p:cNvSpPr>
              <p:nvPr/>
            </p:nvSpPr>
            <p:spPr bwMode="auto">
              <a:xfrm>
                <a:off x="4135" y="3650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9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4" name="Freeform 917"/>
              <p:cNvSpPr>
                <a:spLocks/>
              </p:cNvSpPr>
              <p:nvPr/>
            </p:nvSpPr>
            <p:spPr bwMode="auto">
              <a:xfrm>
                <a:off x="4135" y="365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5" name="Freeform 918"/>
              <p:cNvSpPr>
                <a:spLocks/>
              </p:cNvSpPr>
              <p:nvPr/>
            </p:nvSpPr>
            <p:spPr bwMode="auto">
              <a:xfrm>
                <a:off x="4135" y="3674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6" name="Freeform 919"/>
              <p:cNvSpPr>
                <a:spLocks/>
              </p:cNvSpPr>
              <p:nvPr/>
            </p:nvSpPr>
            <p:spPr bwMode="auto">
              <a:xfrm>
                <a:off x="4135" y="3706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7" name="Freeform 920"/>
              <p:cNvSpPr>
                <a:spLocks/>
              </p:cNvSpPr>
              <p:nvPr/>
            </p:nvSpPr>
            <p:spPr bwMode="auto">
              <a:xfrm>
                <a:off x="413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8" name="Freeform 921"/>
              <p:cNvSpPr>
                <a:spLocks/>
              </p:cNvSpPr>
              <p:nvPr/>
            </p:nvSpPr>
            <p:spPr bwMode="auto">
              <a:xfrm>
                <a:off x="41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9" name="Freeform 922"/>
              <p:cNvSpPr>
                <a:spLocks/>
              </p:cNvSpPr>
              <p:nvPr/>
            </p:nvSpPr>
            <p:spPr bwMode="auto">
              <a:xfrm>
                <a:off x="41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0" name="Freeform 923"/>
              <p:cNvSpPr>
                <a:spLocks/>
              </p:cNvSpPr>
              <p:nvPr/>
            </p:nvSpPr>
            <p:spPr bwMode="auto">
              <a:xfrm>
                <a:off x="414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1" name="Freeform 924"/>
              <p:cNvSpPr>
                <a:spLocks/>
              </p:cNvSpPr>
              <p:nvPr/>
            </p:nvSpPr>
            <p:spPr bwMode="auto">
              <a:xfrm>
                <a:off x="41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2" name="Freeform 925"/>
              <p:cNvSpPr>
                <a:spLocks/>
              </p:cNvSpPr>
              <p:nvPr/>
            </p:nvSpPr>
            <p:spPr bwMode="auto">
              <a:xfrm>
                <a:off x="41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3" name="Freeform 926"/>
              <p:cNvSpPr>
                <a:spLocks/>
              </p:cNvSpPr>
              <p:nvPr/>
            </p:nvSpPr>
            <p:spPr bwMode="auto">
              <a:xfrm>
                <a:off x="415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4" name="Freeform 927"/>
              <p:cNvSpPr>
                <a:spLocks/>
              </p:cNvSpPr>
              <p:nvPr/>
            </p:nvSpPr>
            <p:spPr bwMode="auto">
              <a:xfrm>
                <a:off x="41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5" name="Freeform 928"/>
              <p:cNvSpPr>
                <a:spLocks/>
              </p:cNvSpPr>
              <p:nvPr/>
            </p:nvSpPr>
            <p:spPr bwMode="auto">
              <a:xfrm>
                <a:off x="41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6" name="Freeform 929"/>
              <p:cNvSpPr>
                <a:spLocks/>
              </p:cNvSpPr>
              <p:nvPr/>
            </p:nvSpPr>
            <p:spPr bwMode="auto">
              <a:xfrm>
                <a:off x="4159" y="3722"/>
                <a:ext cx="17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7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7" name="Freeform 930"/>
              <p:cNvSpPr>
                <a:spLocks/>
              </p:cNvSpPr>
              <p:nvPr/>
            </p:nvSpPr>
            <p:spPr bwMode="auto">
              <a:xfrm>
                <a:off x="416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8" name="Freeform 931"/>
              <p:cNvSpPr>
                <a:spLocks/>
              </p:cNvSpPr>
              <p:nvPr/>
            </p:nvSpPr>
            <p:spPr bwMode="auto">
              <a:xfrm>
                <a:off x="416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9" name="Freeform 932"/>
              <p:cNvSpPr>
                <a:spLocks/>
              </p:cNvSpPr>
              <p:nvPr/>
            </p:nvSpPr>
            <p:spPr bwMode="auto">
              <a:xfrm>
                <a:off x="4167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0" name="Freeform 933"/>
              <p:cNvSpPr>
                <a:spLocks/>
              </p:cNvSpPr>
              <p:nvPr/>
            </p:nvSpPr>
            <p:spPr bwMode="auto">
              <a:xfrm>
                <a:off x="4167" y="3714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1" name="Freeform 934"/>
              <p:cNvSpPr>
                <a:spLocks/>
              </p:cNvSpPr>
              <p:nvPr/>
            </p:nvSpPr>
            <p:spPr bwMode="auto">
              <a:xfrm>
                <a:off x="4176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2" name="Freeform 935"/>
              <p:cNvSpPr>
                <a:spLocks/>
              </p:cNvSpPr>
              <p:nvPr/>
            </p:nvSpPr>
            <p:spPr bwMode="auto">
              <a:xfrm>
                <a:off x="4176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3" name="Freeform 936"/>
              <p:cNvSpPr>
                <a:spLocks/>
              </p:cNvSpPr>
              <p:nvPr/>
            </p:nvSpPr>
            <p:spPr bwMode="auto">
              <a:xfrm>
                <a:off x="4176" y="3562"/>
                <a:ext cx="1" cy="88"/>
              </a:xfrm>
              <a:custGeom>
                <a:avLst/>
                <a:gdLst>
                  <a:gd name="T0" fmla="*/ 0 w 1"/>
                  <a:gd name="T1" fmla="*/ 73 h 91"/>
                  <a:gd name="T2" fmla="*/ 0 w 1"/>
                  <a:gd name="T3" fmla="*/ 8 h 91"/>
                  <a:gd name="T4" fmla="*/ 0 w 1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4" name="Freeform 937"/>
              <p:cNvSpPr>
                <a:spLocks/>
              </p:cNvSpPr>
              <p:nvPr/>
            </p:nvSpPr>
            <p:spPr bwMode="auto">
              <a:xfrm>
                <a:off x="4176" y="3418"/>
                <a:ext cx="1" cy="152"/>
              </a:xfrm>
              <a:custGeom>
                <a:avLst/>
                <a:gdLst>
                  <a:gd name="T0" fmla="*/ 0 w 1"/>
                  <a:gd name="T1" fmla="*/ 125 h 158"/>
                  <a:gd name="T2" fmla="*/ 0 w 1"/>
                  <a:gd name="T3" fmla="*/ 8 h 158"/>
                  <a:gd name="T4" fmla="*/ 0 w 1"/>
                  <a:gd name="T5" fmla="*/ 0 h 1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58">
                    <a:moveTo>
                      <a:pt x="0" y="1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5" name="Freeform 938"/>
              <p:cNvSpPr>
                <a:spLocks/>
              </p:cNvSpPr>
              <p:nvPr/>
            </p:nvSpPr>
            <p:spPr bwMode="auto">
              <a:xfrm>
                <a:off x="4176" y="340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6" name="Freeform 939"/>
              <p:cNvSpPr>
                <a:spLocks/>
              </p:cNvSpPr>
              <p:nvPr/>
            </p:nvSpPr>
            <p:spPr bwMode="auto">
              <a:xfrm>
                <a:off x="4176" y="3411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7" name="Freeform 940"/>
              <p:cNvSpPr>
                <a:spLocks/>
              </p:cNvSpPr>
              <p:nvPr/>
            </p:nvSpPr>
            <p:spPr bwMode="auto">
              <a:xfrm>
                <a:off x="4176" y="3474"/>
                <a:ext cx="1" cy="120"/>
              </a:xfrm>
              <a:custGeom>
                <a:avLst/>
                <a:gdLst>
                  <a:gd name="T0" fmla="*/ 0 w 1"/>
                  <a:gd name="T1" fmla="*/ 0 h 125"/>
                  <a:gd name="T2" fmla="*/ 0 w 1"/>
                  <a:gd name="T3" fmla="*/ 92 h 125"/>
                  <a:gd name="T4" fmla="*/ 0 w 1"/>
                  <a:gd name="T5" fmla="*/ 98 h 1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5">
                    <a:moveTo>
                      <a:pt x="0" y="0"/>
                    </a:moveTo>
                    <a:lnTo>
                      <a:pt x="0" y="117"/>
                    </a:lnTo>
                    <a:lnTo>
                      <a:pt x="0" y="1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8" name="Freeform 941"/>
              <p:cNvSpPr>
                <a:spLocks/>
              </p:cNvSpPr>
              <p:nvPr/>
            </p:nvSpPr>
            <p:spPr bwMode="auto">
              <a:xfrm>
                <a:off x="4176" y="3586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9" name="Freeform 942"/>
              <p:cNvSpPr>
                <a:spLocks/>
              </p:cNvSpPr>
              <p:nvPr/>
            </p:nvSpPr>
            <p:spPr bwMode="auto">
              <a:xfrm>
                <a:off x="4176" y="3650"/>
                <a:ext cx="15" cy="8"/>
              </a:xfrm>
              <a:custGeom>
                <a:avLst/>
                <a:gdLst>
                  <a:gd name="T0" fmla="*/ 0 w 16"/>
                  <a:gd name="T1" fmla="*/ 0 h 9"/>
                  <a:gd name="T2" fmla="*/ 8 w 16"/>
                  <a:gd name="T3" fmla="*/ 4 h 9"/>
                  <a:gd name="T4" fmla="*/ 10 w 16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8" y="9"/>
                    </a:lnTo>
                    <a:lnTo>
                      <a:pt x="16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0" name="Freeform 943"/>
              <p:cNvSpPr>
                <a:spLocks/>
              </p:cNvSpPr>
              <p:nvPr/>
            </p:nvSpPr>
            <p:spPr bwMode="auto">
              <a:xfrm>
                <a:off x="4183" y="3602"/>
                <a:ext cx="1" cy="56"/>
              </a:xfrm>
              <a:custGeom>
                <a:avLst/>
                <a:gdLst>
                  <a:gd name="T0" fmla="*/ 0 w 1"/>
                  <a:gd name="T1" fmla="*/ 43 h 59"/>
                  <a:gd name="T2" fmla="*/ 0 w 1"/>
                  <a:gd name="T3" fmla="*/ 9 h 59"/>
                  <a:gd name="T4" fmla="*/ 0 w 1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1" name="Freeform 944"/>
              <p:cNvSpPr>
                <a:spLocks/>
              </p:cNvSpPr>
              <p:nvPr/>
            </p:nvSpPr>
            <p:spPr bwMode="auto">
              <a:xfrm>
                <a:off x="4183" y="3538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2" name="Freeform 945"/>
              <p:cNvSpPr>
                <a:spLocks/>
              </p:cNvSpPr>
              <p:nvPr/>
            </p:nvSpPr>
            <p:spPr bwMode="auto">
              <a:xfrm>
                <a:off x="4183" y="3546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3" name="Freeform 946"/>
              <p:cNvSpPr>
                <a:spLocks/>
              </p:cNvSpPr>
              <p:nvPr/>
            </p:nvSpPr>
            <p:spPr bwMode="auto">
              <a:xfrm>
                <a:off x="4183" y="3555"/>
                <a:ext cx="1" cy="71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52 h 74"/>
                  <a:gd name="T4" fmla="*/ 0 w 1"/>
                  <a:gd name="T5" fmla="*/ 57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4">
                    <a:moveTo>
                      <a:pt x="0" y="0"/>
                    </a:moveTo>
                    <a:lnTo>
                      <a:pt x="0" y="66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4" name="Freeform 947"/>
              <p:cNvSpPr>
                <a:spLocks/>
              </p:cNvSpPr>
              <p:nvPr/>
            </p:nvSpPr>
            <p:spPr bwMode="auto">
              <a:xfrm>
                <a:off x="4183" y="3618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5" name="Freeform 948"/>
              <p:cNvSpPr>
                <a:spLocks/>
              </p:cNvSpPr>
              <p:nvPr/>
            </p:nvSpPr>
            <p:spPr bwMode="auto">
              <a:xfrm>
                <a:off x="4183" y="3674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6" name="Freeform 949"/>
              <p:cNvSpPr>
                <a:spLocks/>
              </p:cNvSpPr>
              <p:nvPr/>
            </p:nvSpPr>
            <p:spPr bwMode="auto">
              <a:xfrm>
                <a:off x="4183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7" name="Freeform 950"/>
              <p:cNvSpPr>
                <a:spLocks/>
              </p:cNvSpPr>
              <p:nvPr/>
            </p:nvSpPr>
            <p:spPr bwMode="auto">
              <a:xfrm>
                <a:off x="4183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8" name="Freeform 951"/>
              <p:cNvSpPr>
                <a:spLocks/>
              </p:cNvSpPr>
              <p:nvPr/>
            </p:nvSpPr>
            <p:spPr bwMode="auto">
              <a:xfrm>
                <a:off x="4183" y="3722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9" name="Freeform 952"/>
              <p:cNvSpPr>
                <a:spLocks/>
              </p:cNvSpPr>
              <p:nvPr/>
            </p:nvSpPr>
            <p:spPr bwMode="auto">
              <a:xfrm>
                <a:off x="419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0" name="Freeform 953"/>
              <p:cNvSpPr>
                <a:spLocks/>
              </p:cNvSpPr>
              <p:nvPr/>
            </p:nvSpPr>
            <p:spPr bwMode="auto">
              <a:xfrm>
                <a:off x="419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1" name="Freeform 954"/>
              <p:cNvSpPr>
                <a:spLocks/>
              </p:cNvSpPr>
              <p:nvPr/>
            </p:nvSpPr>
            <p:spPr bwMode="auto">
              <a:xfrm>
                <a:off x="419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2" name="Freeform 955"/>
              <p:cNvSpPr>
                <a:spLocks/>
              </p:cNvSpPr>
              <p:nvPr/>
            </p:nvSpPr>
            <p:spPr bwMode="auto">
              <a:xfrm>
                <a:off x="419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3" name="Freeform 956"/>
              <p:cNvSpPr>
                <a:spLocks/>
              </p:cNvSpPr>
              <p:nvPr/>
            </p:nvSpPr>
            <p:spPr bwMode="auto">
              <a:xfrm>
                <a:off x="42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4" name="Freeform 957"/>
              <p:cNvSpPr>
                <a:spLocks/>
              </p:cNvSpPr>
              <p:nvPr/>
            </p:nvSpPr>
            <p:spPr bwMode="auto">
              <a:xfrm>
                <a:off x="42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5" name="Freeform 958"/>
              <p:cNvSpPr>
                <a:spLocks/>
              </p:cNvSpPr>
              <p:nvPr/>
            </p:nvSpPr>
            <p:spPr bwMode="auto">
              <a:xfrm>
                <a:off x="4200" y="3722"/>
                <a:ext cx="15" cy="8"/>
              </a:xfrm>
              <a:custGeom>
                <a:avLst/>
                <a:gdLst>
                  <a:gd name="T0" fmla="*/ 0 w 16"/>
                  <a:gd name="T1" fmla="*/ 4 h 9"/>
                  <a:gd name="T2" fmla="*/ 8 w 16"/>
                  <a:gd name="T3" fmla="*/ 0 h 9"/>
                  <a:gd name="T4" fmla="*/ 10 w 1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6" name="Freeform 959"/>
              <p:cNvSpPr>
                <a:spLocks/>
              </p:cNvSpPr>
              <p:nvPr/>
            </p:nvSpPr>
            <p:spPr bwMode="auto">
              <a:xfrm>
                <a:off x="420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7" name="Freeform 960"/>
              <p:cNvSpPr>
                <a:spLocks/>
              </p:cNvSpPr>
              <p:nvPr/>
            </p:nvSpPr>
            <p:spPr bwMode="auto">
              <a:xfrm>
                <a:off x="42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8" name="Freeform 961"/>
              <p:cNvSpPr>
                <a:spLocks/>
              </p:cNvSpPr>
              <p:nvPr/>
            </p:nvSpPr>
            <p:spPr bwMode="auto">
              <a:xfrm>
                <a:off x="420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9" name="Freeform 962"/>
              <p:cNvSpPr>
                <a:spLocks/>
              </p:cNvSpPr>
              <p:nvPr/>
            </p:nvSpPr>
            <p:spPr bwMode="auto">
              <a:xfrm>
                <a:off x="420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0" name="Freeform 963"/>
              <p:cNvSpPr>
                <a:spLocks/>
              </p:cNvSpPr>
              <p:nvPr/>
            </p:nvSpPr>
            <p:spPr bwMode="auto">
              <a:xfrm>
                <a:off x="42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1" name="Freeform 964"/>
              <p:cNvSpPr>
                <a:spLocks/>
              </p:cNvSpPr>
              <p:nvPr/>
            </p:nvSpPr>
            <p:spPr bwMode="auto">
              <a:xfrm>
                <a:off x="421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2" name="Freeform 965"/>
              <p:cNvSpPr>
                <a:spLocks/>
              </p:cNvSpPr>
              <p:nvPr/>
            </p:nvSpPr>
            <p:spPr bwMode="auto">
              <a:xfrm>
                <a:off x="42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3" name="Freeform 966"/>
              <p:cNvSpPr>
                <a:spLocks/>
              </p:cNvSpPr>
              <p:nvPr/>
            </p:nvSpPr>
            <p:spPr bwMode="auto">
              <a:xfrm>
                <a:off x="42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4" name="Freeform 967"/>
              <p:cNvSpPr>
                <a:spLocks/>
              </p:cNvSpPr>
              <p:nvPr/>
            </p:nvSpPr>
            <p:spPr bwMode="auto">
              <a:xfrm>
                <a:off x="4215" y="3706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5" name="Freeform 968"/>
              <p:cNvSpPr>
                <a:spLocks/>
              </p:cNvSpPr>
              <p:nvPr/>
            </p:nvSpPr>
            <p:spPr bwMode="auto">
              <a:xfrm>
                <a:off x="4224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6" name="Freeform 969"/>
              <p:cNvSpPr>
                <a:spLocks/>
              </p:cNvSpPr>
              <p:nvPr/>
            </p:nvSpPr>
            <p:spPr bwMode="auto">
              <a:xfrm>
                <a:off x="4224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7" name="Freeform 970"/>
              <p:cNvSpPr>
                <a:spLocks/>
              </p:cNvSpPr>
              <p:nvPr/>
            </p:nvSpPr>
            <p:spPr bwMode="auto">
              <a:xfrm>
                <a:off x="4224" y="3546"/>
                <a:ext cx="1" cy="104"/>
              </a:xfrm>
              <a:custGeom>
                <a:avLst/>
                <a:gdLst>
                  <a:gd name="T0" fmla="*/ 0 w 1"/>
                  <a:gd name="T1" fmla="*/ 86 h 108"/>
                  <a:gd name="T2" fmla="*/ 0 w 1"/>
                  <a:gd name="T3" fmla="*/ 9 h 108"/>
                  <a:gd name="T4" fmla="*/ 0 w 1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10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8" name="Freeform 971"/>
              <p:cNvSpPr>
                <a:spLocks/>
              </p:cNvSpPr>
              <p:nvPr/>
            </p:nvSpPr>
            <p:spPr bwMode="auto">
              <a:xfrm>
                <a:off x="4224" y="3378"/>
                <a:ext cx="1" cy="177"/>
              </a:xfrm>
              <a:custGeom>
                <a:avLst/>
                <a:gdLst>
                  <a:gd name="T0" fmla="*/ 0 w 1"/>
                  <a:gd name="T1" fmla="*/ 146 h 184"/>
                  <a:gd name="T2" fmla="*/ 0 w 1"/>
                  <a:gd name="T3" fmla="*/ 9 h 184"/>
                  <a:gd name="T4" fmla="*/ 0 w 1"/>
                  <a:gd name="T5" fmla="*/ 0 h 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84">
                    <a:moveTo>
                      <a:pt x="0" y="18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9" name="Freeform 972"/>
              <p:cNvSpPr>
                <a:spLocks/>
              </p:cNvSpPr>
              <p:nvPr/>
            </p:nvSpPr>
            <p:spPr bwMode="auto">
              <a:xfrm>
                <a:off x="4224" y="3306"/>
                <a:ext cx="1" cy="81"/>
              </a:xfrm>
              <a:custGeom>
                <a:avLst/>
                <a:gdLst>
                  <a:gd name="T0" fmla="*/ 0 w 1"/>
                  <a:gd name="T1" fmla="*/ 67 h 84"/>
                  <a:gd name="T2" fmla="*/ 0 w 1"/>
                  <a:gd name="T3" fmla="*/ 9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4">
                    <a:moveTo>
                      <a:pt x="0" y="8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0" name="Freeform 973"/>
              <p:cNvSpPr>
                <a:spLocks/>
              </p:cNvSpPr>
              <p:nvPr/>
            </p:nvSpPr>
            <p:spPr bwMode="auto">
              <a:xfrm>
                <a:off x="4224" y="3315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1" name="Freeform 974"/>
              <p:cNvSpPr>
                <a:spLocks/>
              </p:cNvSpPr>
              <p:nvPr/>
            </p:nvSpPr>
            <p:spPr bwMode="auto">
              <a:xfrm>
                <a:off x="4224" y="3378"/>
                <a:ext cx="1" cy="177"/>
              </a:xfrm>
              <a:custGeom>
                <a:avLst/>
                <a:gdLst>
                  <a:gd name="T0" fmla="*/ 0 w 1"/>
                  <a:gd name="T1" fmla="*/ 0 h 184"/>
                  <a:gd name="T2" fmla="*/ 0 w 1"/>
                  <a:gd name="T3" fmla="*/ 139 h 184"/>
                  <a:gd name="T4" fmla="*/ 0 w 1"/>
                  <a:gd name="T5" fmla="*/ 146 h 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84">
                    <a:moveTo>
                      <a:pt x="0" y="0"/>
                    </a:moveTo>
                    <a:lnTo>
                      <a:pt x="0" y="175"/>
                    </a:lnTo>
                    <a:lnTo>
                      <a:pt x="0" y="18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2" name="Freeform 975"/>
              <p:cNvSpPr>
                <a:spLocks/>
              </p:cNvSpPr>
              <p:nvPr/>
            </p:nvSpPr>
            <p:spPr bwMode="auto">
              <a:xfrm>
                <a:off x="4224" y="3546"/>
                <a:ext cx="1" cy="88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4 h 92"/>
                  <a:gd name="T4" fmla="*/ 0 w 1"/>
                  <a:gd name="T5" fmla="*/ 71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3" name="Freeform 976"/>
              <p:cNvSpPr>
                <a:spLocks/>
              </p:cNvSpPr>
              <p:nvPr/>
            </p:nvSpPr>
            <p:spPr bwMode="auto">
              <a:xfrm>
                <a:off x="4224" y="3626"/>
                <a:ext cx="15" cy="32"/>
              </a:xfrm>
              <a:custGeom>
                <a:avLst/>
                <a:gdLst>
                  <a:gd name="T0" fmla="*/ 0 w 16"/>
                  <a:gd name="T1" fmla="*/ 0 h 34"/>
                  <a:gd name="T2" fmla="*/ 8 w 16"/>
                  <a:gd name="T3" fmla="*/ 23 h 34"/>
                  <a:gd name="T4" fmla="*/ 10 w 16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4">
                    <a:moveTo>
                      <a:pt x="0" y="0"/>
                    </a:moveTo>
                    <a:lnTo>
                      <a:pt x="8" y="34"/>
                    </a:lnTo>
                    <a:lnTo>
                      <a:pt x="16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4" name="Freeform 977"/>
              <p:cNvSpPr>
                <a:spLocks/>
              </p:cNvSpPr>
              <p:nvPr/>
            </p:nvSpPr>
            <p:spPr bwMode="auto">
              <a:xfrm>
                <a:off x="4231" y="3602"/>
                <a:ext cx="1" cy="56"/>
              </a:xfrm>
              <a:custGeom>
                <a:avLst/>
                <a:gdLst>
                  <a:gd name="T0" fmla="*/ 0 w 1"/>
                  <a:gd name="T1" fmla="*/ 43 h 59"/>
                  <a:gd name="T2" fmla="*/ 0 w 1"/>
                  <a:gd name="T3" fmla="*/ 9 h 59"/>
                  <a:gd name="T4" fmla="*/ 0 w 1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5" name="Freeform 978"/>
              <p:cNvSpPr>
                <a:spLocks/>
              </p:cNvSpPr>
              <p:nvPr/>
            </p:nvSpPr>
            <p:spPr bwMode="auto">
              <a:xfrm>
                <a:off x="4231" y="3538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6" name="Freeform 979"/>
              <p:cNvSpPr>
                <a:spLocks/>
              </p:cNvSpPr>
              <p:nvPr/>
            </p:nvSpPr>
            <p:spPr bwMode="auto">
              <a:xfrm>
                <a:off x="4231" y="3498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7" name="Freeform 980"/>
              <p:cNvSpPr>
                <a:spLocks/>
              </p:cNvSpPr>
              <p:nvPr/>
            </p:nvSpPr>
            <p:spPr bwMode="auto">
              <a:xfrm>
                <a:off x="4231" y="3507"/>
                <a:ext cx="1" cy="71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52 h 74"/>
                  <a:gd name="T4" fmla="*/ 0 w 1"/>
                  <a:gd name="T5" fmla="*/ 57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4">
                    <a:moveTo>
                      <a:pt x="0" y="0"/>
                    </a:moveTo>
                    <a:lnTo>
                      <a:pt x="0" y="66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8" name="Freeform 981"/>
              <p:cNvSpPr>
                <a:spLocks/>
              </p:cNvSpPr>
              <p:nvPr/>
            </p:nvSpPr>
            <p:spPr bwMode="auto">
              <a:xfrm>
                <a:off x="4231" y="3570"/>
                <a:ext cx="1" cy="80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61 h 83"/>
                  <a:gd name="T4" fmla="*/ 0 w 1"/>
                  <a:gd name="T5" fmla="*/ 66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9" name="Freeform 982"/>
              <p:cNvSpPr>
                <a:spLocks/>
              </p:cNvSpPr>
              <p:nvPr/>
            </p:nvSpPr>
            <p:spPr bwMode="auto">
              <a:xfrm>
                <a:off x="4231" y="3642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0" name="Freeform 983"/>
              <p:cNvSpPr>
                <a:spLocks/>
              </p:cNvSpPr>
              <p:nvPr/>
            </p:nvSpPr>
            <p:spPr bwMode="auto">
              <a:xfrm>
                <a:off x="4231" y="368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1" name="Freeform 984"/>
              <p:cNvSpPr>
                <a:spLocks/>
              </p:cNvSpPr>
              <p:nvPr/>
            </p:nvSpPr>
            <p:spPr bwMode="auto">
              <a:xfrm>
                <a:off x="4231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2" name="Freeform 985"/>
              <p:cNvSpPr>
                <a:spLocks/>
              </p:cNvSpPr>
              <p:nvPr/>
            </p:nvSpPr>
            <p:spPr bwMode="auto">
              <a:xfrm>
                <a:off x="4231" y="3722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3" name="Freeform 986"/>
              <p:cNvSpPr>
                <a:spLocks/>
              </p:cNvSpPr>
              <p:nvPr/>
            </p:nvSpPr>
            <p:spPr bwMode="auto">
              <a:xfrm>
                <a:off x="423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4" name="Freeform 987"/>
              <p:cNvSpPr>
                <a:spLocks/>
              </p:cNvSpPr>
              <p:nvPr/>
            </p:nvSpPr>
            <p:spPr bwMode="auto">
              <a:xfrm>
                <a:off x="423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5" name="Freeform 988"/>
              <p:cNvSpPr>
                <a:spLocks/>
              </p:cNvSpPr>
              <p:nvPr/>
            </p:nvSpPr>
            <p:spPr bwMode="auto">
              <a:xfrm>
                <a:off x="423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6" name="Freeform 989"/>
              <p:cNvSpPr>
                <a:spLocks/>
              </p:cNvSpPr>
              <p:nvPr/>
            </p:nvSpPr>
            <p:spPr bwMode="auto">
              <a:xfrm>
                <a:off x="42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7" name="Freeform 990"/>
              <p:cNvSpPr>
                <a:spLocks/>
              </p:cNvSpPr>
              <p:nvPr/>
            </p:nvSpPr>
            <p:spPr bwMode="auto">
              <a:xfrm>
                <a:off x="4239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8" name="Freeform 991"/>
              <p:cNvSpPr>
                <a:spLocks/>
              </p:cNvSpPr>
              <p:nvPr/>
            </p:nvSpPr>
            <p:spPr bwMode="auto">
              <a:xfrm>
                <a:off x="424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9" name="Freeform 992"/>
              <p:cNvSpPr>
                <a:spLocks/>
              </p:cNvSpPr>
              <p:nvPr/>
            </p:nvSpPr>
            <p:spPr bwMode="auto">
              <a:xfrm>
                <a:off x="424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0" name="Freeform 993"/>
              <p:cNvSpPr>
                <a:spLocks/>
              </p:cNvSpPr>
              <p:nvPr/>
            </p:nvSpPr>
            <p:spPr bwMode="auto">
              <a:xfrm>
                <a:off x="424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1" name="Freeform 994"/>
              <p:cNvSpPr>
                <a:spLocks/>
              </p:cNvSpPr>
              <p:nvPr/>
            </p:nvSpPr>
            <p:spPr bwMode="auto">
              <a:xfrm>
                <a:off x="4248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2" name="Freeform 995"/>
              <p:cNvSpPr>
                <a:spLocks/>
              </p:cNvSpPr>
              <p:nvPr/>
            </p:nvSpPr>
            <p:spPr bwMode="auto">
              <a:xfrm>
                <a:off x="42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3" name="Freeform 996"/>
              <p:cNvSpPr>
                <a:spLocks/>
              </p:cNvSpPr>
              <p:nvPr/>
            </p:nvSpPr>
            <p:spPr bwMode="auto">
              <a:xfrm>
                <a:off x="42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4" name="Freeform 997"/>
              <p:cNvSpPr>
                <a:spLocks/>
              </p:cNvSpPr>
              <p:nvPr/>
            </p:nvSpPr>
            <p:spPr bwMode="auto">
              <a:xfrm>
                <a:off x="425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5" name="Freeform 998"/>
              <p:cNvSpPr>
                <a:spLocks/>
              </p:cNvSpPr>
              <p:nvPr/>
            </p:nvSpPr>
            <p:spPr bwMode="auto">
              <a:xfrm>
                <a:off x="42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6" name="Freeform 999"/>
              <p:cNvSpPr>
                <a:spLocks/>
              </p:cNvSpPr>
              <p:nvPr/>
            </p:nvSpPr>
            <p:spPr bwMode="auto">
              <a:xfrm>
                <a:off x="42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7" name="Freeform 1000"/>
              <p:cNvSpPr>
                <a:spLocks/>
              </p:cNvSpPr>
              <p:nvPr/>
            </p:nvSpPr>
            <p:spPr bwMode="auto">
              <a:xfrm>
                <a:off x="42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8" name="Freeform 1001"/>
              <p:cNvSpPr>
                <a:spLocks/>
              </p:cNvSpPr>
              <p:nvPr/>
            </p:nvSpPr>
            <p:spPr bwMode="auto">
              <a:xfrm>
                <a:off x="42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9" name="Freeform 1002"/>
              <p:cNvSpPr>
                <a:spLocks/>
              </p:cNvSpPr>
              <p:nvPr/>
            </p:nvSpPr>
            <p:spPr bwMode="auto">
              <a:xfrm>
                <a:off x="42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0" name="Freeform 1003"/>
              <p:cNvSpPr>
                <a:spLocks/>
              </p:cNvSpPr>
              <p:nvPr/>
            </p:nvSpPr>
            <p:spPr bwMode="auto">
              <a:xfrm>
                <a:off x="426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1" name="Freeform 1004"/>
              <p:cNvSpPr>
                <a:spLocks/>
              </p:cNvSpPr>
              <p:nvPr/>
            </p:nvSpPr>
            <p:spPr bwMode="auto">
              <a:xfrm>
                <a:off x="42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2" name="Freeform 1005"/>
              <p:cNvSpPr>
                <a:spLocks/>
              </p:cNvSpPr>
              <p:nvPr/>
            </p:nvSpPr>
            <p:spPr bwMode="auto">
              <a:xfrm>
                <a:off x="42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3" name="Freeform 1006"/>
              <p:cNvSpPr>
                <a:spLocks/>
              </p:cNvSpPr>
              <p:nvPr/>
            </p:nvSpPr>
            <p:spPr bwMode="auto">
              <a:xfrm>
                <a:off x="42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4" name="Freeform 1007"/>
              <p:cNvSpPr>
                <a:spLocks/>
              </p:cNvSpPr>
              <p:nvPr/>
            </p:nvSpPr>
            <p:spPr bwMode="auto">
              <a:xfrm>
                <a:off x="42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5" name="Freeform 1008"/>
              <p:cNvSpPr>
                <a:spLocks/>
              </p:cNvSpPr>
              <p:nvPr/>
            </p:nvSpPr>
            <p:spPr bwMode="auto">
              <a:xfrm>
                <a:off x="42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6" name="Freeform 1009"/>
              <p:cNvSpPr>
                <a:spLocks/>
              </p:cNvSpPr>
              <p:nvPr/>
            </p:nvSpPr>
            <p:spPr bwMode="auto">
              <a:xfrm>
                <a:off x="4272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7" name="Freeform 1010"/>
              <p:cNvSpPr>
                <a:spLocks/>
              </p:cNvSpPr>
              <p:nvPr/>
            </p:nvSpPr>
            <p:spPr bwMode="auto">
              <a:xfrm>
                <a:off x="42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8" name="Freeform 1011"/>
              <p:cNvSpPr>
                <a:spLocks/>
              </p:cNvSpPr>
              <p:nvPr/>
            </p:nvSpPr>
            <p:spPr bwMode="auto">
              <a:xfrm>
                <a:off x="42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9" name="Freeform 1012"/>
              <p:cNvSpPr>
                <a:spLocks/>
              </p:cNvSpPr>
              <p:nvPr/>
            </p:nvSpPr>
            <p:spPr bwMode="auto">
              <a:xfrm>
                <a:off x="42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0" name="Freeform 1013"/>
              <p:cNvSpPr>
                <a:spLocks/>
              </p:cNvSpPr>
              <p:nvPr/>
            </p:nvSpPr>
            <p:spPr bwMode="auto">
              <a:xfrm>
                <a:off x="42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1014"/>
            <p:cNvGrpSpPr>
              <a:grpSpLocks/>
            </p:cNvGrpSpPr>
            <p:nvPr/>
          </p:nvGrpSpPr>
          <p:grpSpPr bwMode="auto">
            <a:xfrm>
              <a:off x="4574" y="3209"/>
              <a:ext cx="319" cy="318"/>
              <a:chOff x="4279" y="3387"/>
              <a:chExt cx="321" cy="359"/>
            </a:xfrm>
          </p:grpSpPr>
          <p:sp>
            <p:nvSpPr>
              <p:cNvPr id="19941" name="Freeform 1015"/>
              <p:cNvSpPr>
                <a:spLocks/>
              </p:cNvSpPr>
              <p:nvPr/>
            </p:nvSpPr>
            <p:spPr bwMode="auto">
              <a:xfrm>
                <a:off x="42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016"/>
              <p:cNvSpPr>
                <a:spLocks/>
              </p:cNvSpPr>
              <p:nvPr/>
            </p:nvSpPr>
            <p:spPr bwMode="auto">
              <a:xfrm>
                <a:off x="427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1017"/>
              <p:cNvSpPr>
                <a:spLocks/>
              </p:cNvSpPr>
              <p:nvPr/>
            </p:nvSpPr>
            <p:spPr bwMode="auto">
              <a:xfrm>
                <a:off x="42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Freeform 1018"/>
              <p:cNvSpPr>
                <a:spLocks/>
              </p:cNvSpPr>
              <p:nvPr/>
            </p:nvSpPr>
            <p:spPr bwMode="auto">
              <a:xfrm>
                <a:off x="4287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Freeform 1019"/>
              <p:cNvSpPr>
                <a:spLocks/>
              </p:cNvSpPr>
              <p:nvPr/>
            </p:nvSpPr>
            <p:spPr bwMode="auto">
              <a:xfrm>
                <a:off x="42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Freeform 1020"/>
              <p:cNvSpPr>
                <a:spLocks/>
              </p:cNvSpPr>
              <p:nvPr/>
            </p:nvSpPr>
            <p:spPr bwMode="auto">
              <a:xfrm>
                <a:off x="42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Freeform 1021"/>
              <p:cNvSpPr>
                <a:spLocks/>
              </p:cNvSpPr>
              <p:nvPr/>
            </p:nvSpPr>
            <p:spPr bwMode="auto">
              <a:xfrm>
                <a:off x="42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1022"/>
              <p:cNvSpPr>
                <a:spLocks/>
              </p:cNvSpPr>
              <p:nvPr/>
            </p:nvSpPr>
            <p:spPr bwMode="auto">
              <a:xfrm>
                <a:off x="4296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1023"/>
              <p:cNvSpPr>
                <a:spLocks/>
              </p:cNvSpPr>
              <p:nvPr/>
            </p:nvSpPr>
            <p:spPr bwMode="auto">
              <a:xfrm>
                <a:off x="43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1024"/>
              <p:cNvSpPr>
                <a:spLocks/>
              </p:cNvSpPr>
              <p:nvPr/>
            </p:nvSpPr>
            <p:spPr bwMode="auto">
              <a:xfrm>
                <a:off x="430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1025"/>
              <p:cNvSpPr>
                <a:spLocks/>
              </p:cNvSpPr>
              <p:nvPr/>
            </p:nvSpPr>
            <p:spPr bwMode="auto">
              <a:xfrm>
                <a:off x="43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1026"/>
              <p:cNvSpPr>
                <a:spLocks/>
              </p:cNvSpPr>
              <p:nvPr/>
            </p:nvSpPr>
            <p:spPr bwMode="auto">
              <a:xfrm>
                <a:off x="430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1027"/>
              <p:cNvSpPr>
                <a:spLocks/>
              </p:cNvSpPr>
              <p:nvPr/>
            </p:nvSpPr>
            <p:spPr bwMode="auto">
              <a:xfrm>
                <a:off x="43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1028"/>
              <p:cNvSpPr>
                <a:spLocks/>
              </p:cNvSpPr>
              <p:nvPr/>
            </p:nvSpPr>
            <p:spPr bwMode="auto">
              <a:xfrm>
                <a:off x="4303" y="3722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1029"/>
              <p:cNvSpPr>
                <a:spLocks/>
              </p:cNvSpPr>
              <p:nvPr/>
            </p:nvSpPr>
            <p:spPr bwMode="auto">
              <a:xfrm>
                <a:off x="431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1030"/>
              <p:cNvSpPr>
                <a:spLocks/>
              </p:cNvSpPr>
              <p:nvPr/>
            </p:nvSpPr>
            <p:spPr bwMode="auto">
              <a:xfrm>
                <a:off x="431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1031"/>
              <p:cNvSpPr>
                <a:spLocks/>
              </p:cNvSpPr>
              <p:nvPr/>
            </p:nvSpPr>
            <p:spPr bwMode="auto">
              <a:xfrm>
                <a:off x="4312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1032"/>
              <p:cNvSpPr>
                <a:spLocks/>
              </p:cNvSpPr>
              <p:nvPr/>
            </p:nvSpPr>
            <p:spPr bwMode="auto">
              <a:xfrm>
                <a:off x="4312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1033"/>
              <p:cNvSpPr>
                <a:spLocks/>
              </p:cNvSpPr>
              <p:nvPr/>
            </p:nvSpPr>
            <p:spPr bwMode="auto">
              <a:xfrm>
                <a:off x="4312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Freeform 1034"/>
              <p:cNvSpPr>
                <a:spLocks/>
              </p:cNvSpPr>
              <p:nvPr/>
            </p:nvSpPr>
            <p:spPr bwMode="auto">
              <a:xfrm>
                <a:off x="4312" y="3555"/>
                <a:ext cx="15" cy="95"/>
              </a:xfrm>
              <a:custGeom>
                <a:avLst/>
                <a:gdLst>
                  <a:gd name="T0" fmla="*/ 0 w 16"/>
                  <a:gd name="T1" fmla="*/ 77 h 99"/>
                  <a:gd name="T2" fmla="*/ 8 w 16"/>
                  <a:gd name="T3" fmla="*/ 0 h 99"/>
                  <a:gd name="T4" fmla="*/ 10 w 16"/>
                  <a:gd name="T5" fmla="*/ 0 h 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9">
                    <a:moveTo>
                      <a:pt x="0" y="9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Freeform 1035"/>
              <p:cNvSpPr>
                <a:spLocks/>
              </p:cNvSpPr>
              <p:nvPr/>
            </p:nvSpPr>
            <p:spPr bwMode="auto">
              <a:xfrm>
                <a:off x="4319" y="3459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8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1036"/>
              <p:cNvSpPr>
                <a:spLocks/>
              </p:cNvSpPr>
              <p:nvPr/>
            </p:nvSpPr>
            <p:spPr bwMode="auto">
              <a:xfrm>
                <a:off x="4319" y="3387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1037"/>
              <p:cNvSpPr>
                <a:spLocks/>
              </p:cNvSpPr>
              <p:nvPr/>
            </p:nvSpPr>
            <p:spPr bwMode="auto">
              <a:xfrm>
                <a:off x="4319" y="3394"/>
                <a:ext cx="1" cy="104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80 h 108"/>
                  <a:gd name="T4" fmla="*/ 0 w 1"/>
                  <a:gd name="T5" fmla="*/ 86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0"/>
                    </a:moveTo>
                    <a:lnTo>
                      <a:pt x="0" y="100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1038"/>
              <p:cNvSpPr>
                <a:spLocks/>
              </p:cNvSpPr>
              <p:nvPr/>
            </p:nvSpPr>
            <p:spPr bwMode="auto">
              <a:xfrm>
                <a:off x="4319" y="3490"/>
                <a:ext cx="1" cy="112"/>
              </a:xfrm>
              <a:custGeom>
                <a:avLst/>
                <a:gdLst>
                  <a:gd name="T0" fmla="*/ 0 w 1"/>
                  <a:gd name="T1" fmla="*/ 0 h 116"/>
                  <a:gd name="T2" fmla="*/ 0 w 1"/>
                  <a:gd name="T3" fmla="*/ 88 h 116"/>
                  <a:gd name="T4" fmla="*/ 0 w 1"/>
                  <a:gd name="T5" fmla="*/ 94 h 1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6">
                    <a:moveTo>
                      <a:pt x="0" y="0"/>
                    </a:moveTo>
                    <a:lnTo>
                      <a:pt x="0" y="108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1039"/>
              <p:cNvSpPr>
                <a:spLocks/>
              </p:cNvSpPr>
              <p:nvPr/>
            </p:nvSpPr>
            <p:spPr bwMode="auto">
              <a:xfrm>
                <a:off x="4319" y="3594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3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7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Freeform 1040"/>
              <p:cNvSpPr>
                <a:spLocks/>
              </p:cNvSpPr>
              <p:nvPr/>
            </p:nvSpPr>
            <p:spPr bwMode="auto">
              <a:xfrm>
                <a:off x="4319" y="3658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Freeform 1041"/>
              <p:cNvSpPr>
                <a:spLocks/>
              </p:cNvSpPr>
              <p:nvPr/>
            </p:nvSpPr>
            <p:spPr bwMode="auto">
              <a:xfrm>
                <a:off x="4319" y="364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1042"/>
              <p:cNvSpPr>
                <a:spLocks/>
              </p:cNvSpPr>
              <p:nvPr/>
            </p:nvSpPr>
            <p:spPr bwMode="auto">
              <a:xfrm>
                <a:off x="4319" y="3578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9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1043"/>
              <p:cNvSpPr>
                <a:spLocks/>
              </p:cNvSpPr>
              <p:nvPr/>
            </p:nvSpPr>
            <p:spPr bwMode="auto">
              <a:xfrm>
                <a:off x="4319" y="3555"/>
                <a:ext cx="17" cy="31"/>
              </a:xfrm>
              <a:custGeom>
                <a:avLst/>
                <a:gdLst>
                  <a:gd name="T0" fmla="*/ 0 w 17"/>
                  <a:gd name="T1" fmla="*/ 22 h 33"/>
                  <a:gd name="T2" fmla="*/ 8 w 17"/>
                  <a:gd name="T3" fmla="*/ 0 h 33"/>
                  <a:gd name="T4" fmla="*/ 17 w 1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33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1044"/>
              <p:cNvSpPr>
                <a:spLocks/>
              </p:cNvSpPr>
              <p:nvPr/>
            </p:nvSpPr>
            <p:spPr bwMode="auto">
              <a:xfrm>
                <a:off x="4327" y="3555"/>
                <a:ext cx="1" cy="47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32 h 49"/>
                  <a:gd name="T4" fmla="*/ 0 w 1"/>
                  <a:gd name="T5" fmla="*/ 37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9">
                    <a:moveTo>
                      <a:pt x="0" y="0"/>
                    </a:moveTo>
                    <a:lnTo>
                      <a:pt x="0" y="41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1045"/>
              <p:cNvSpPr>
                <a:spLocks/>
              </p:cNvSpPr>
              <p:nvPr/>
            </p:nvSpPr>
            <p:spPr bwMode="auto">
              <a:xfrm>
                <a:off x="4327" y="3594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1046"/>
              <p:cNvSpPr>
                <a:spLocks/>
              </p:cNvSpPr>
              <p:nvPr/>
            </p:nvSpPr>
            <p:spPr bwMode="auto">
              <a:xfrm>
                <a:off x="4327" y="365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1047"/>
              <p:cNvSpPr>
                <a:spLocks/>
              </p:cNvSpPr>
              <p:nvPr/>
            </p:nvSpPr>
            <p:spPr bwMode="auto">
              <a:xfrm>
                <a:off x="4327" y="3682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1048"/>
              <p:cNvSpPr>
                <a:spLocks/>
              </p:cNvSpPr>
              <p:nvPr/>
            </p:nvSpPr>
            <p:spPr bwMode="auto">
              <a:xfrm>
                <a:off x="4327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1049"/>
              <p:cNvSpPr>
                <a:spLocks/>
              </p:cNvSpPr>
              <p:nvPr/>
            </p:nvSpPr>
            <p:spPr bwMode="auto">
              <a:xfrm>
                <a:off x="432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1050"/>
              <p:cNvSpPr>
                <a:spLocks/>
              </p:cNvSpPr>
              <p:nvPr/>
            </p:nvSpPr>
            <p:spPr bwMode="auto">
              <a:xfrm>
                <a:off x="432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1051"/>
              <p:cNvSpPr>
                <a:spLocks/>
              </p:cNvSpPr>
              <p:nvPr/>
            </p:nvSpPr>
            <p:spPr bwMode="auto">
              <a:xfrm>
                <a:off x="4327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1052"/>
              <p:cNvSpPr>
                <a:spLocks/>
              </p:cNvSpPr>
              <p:nvPr/>
            </p:nvSpPr>
            <p:spPr bwMode="auto">
              <a:xfrm>
                <a:off x="433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1053"/>
              <p:cNvSpPr>
                <a:spLocks/>
              </p:cNvSpPr>
              <p:nvPr/>
            </p:nvSpPr>
            <p:spPr bwMode="auto">
              <a:xfrm>
                <a:off x="4336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Freeform 1054"/>
              <p:cNvSpPr>
                <a:spLocks/>
              </p:cNvSpPr>
              <p:nvPr/>
            </p:nvSpPr>
            <p:spPr bwMode="auto">
              <a:xfrm>
                <a:off x="433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Freeform 1055"/>
              <p:cNvSpPr>
                <a:spLocks/>
              </p:cNvSpPr>
              <p:nvPr/>
            </p:nvSpPr>
            <p:spPr bwMode="auto">
              <a:xfrm>
                <a:off x="43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Freeform 1056"/>
              <p:cNvSpPr>
                <a:spLocks/>
              </p:cNvSpPr>
              <p:nvPr/>
            </p:nvSpPr>
            <p:spPr bwMode="auto">
              <a:xfrm>
                <a:off x="43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Freeform 1057"/>
              <p:cNvSpPr>
                <a:spLocks/>
              </p:cNvSpPr>
              <p:nvPr/>
            </p:nvSpPr>
            <p:spPr bwMode="auto">
              <a:xfrm>
                <a:off x="4343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1058"/>
              <p:cNvSpPr>
                <a:spLocks/>
              </p:cNvSpPr>
              <p:nvPr/>
            </p:nvSpPr>
            <p:spPr bwMode="auto">
              <a:xfrm>
                <a:off x="43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1059"/>
              <p:cNvSpPr>
                <a:spLocks/>
              </p:cNvSpPr>
              <p:nvPr/>
            </p:nvSpPr>
            <p:spPr bwMode="auto">
              <a:xfrm>
                <a:off x="43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1060"/>
              <p:cNvSpPr>
                <a:spLocks/>
              </p:cNvSpPr>
              <p:nvPr/>
            </p:nvSpPr>
            <p:spPr bwMode="auto">
              <a:xfrm>
                <a:off x="435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1061"/>
              <p:cNvSpPr>
                <a:spLocks/>
              </p:cNvSpPr>
              <p:nvPr/>
            </p:nvSpPr>
            <p:spPr bwMode="auto">
              <a:xfrm>
                <a:off x="4360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1062"/>
              <p:cNvSpPr>
                <a:spLocks/>
              </p:cNvSpPr>
              <p:nvPr/>
            </p:nvSpPr>
            <p:spPr bwMode="auto">
              <a:xfrm>
                <a:off x="4360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1063"/>
              <p:cNvSpPr>
                <a:spLocks/>
              </p:cNvSpPr>
              <p:nvPr/>
            </p:nvSpPr>
            <p:spPr bwMode="auto">
              <a:xfrm>
                <a:off x="4360" y="3698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1064"/>
              <p:cNvSpPr>
                <a:spLocks/>
              </p:cNvSpPr>
              <p:nvPr/>
            </p:nvSpPr>
            <p:spPr bwMode="auto">
              <a:xfrm>
                <a:off x="4360" y="3658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1065"/>
              <p:cNvSpPr>
                <a:spLocks/>
              </p:cNvSpPr>
              <p:nvPr/>
            </p:nvSpPr>
            <p:spPr bwMode="auto">
              <a:xfrm>
                <a:off x="4360" y="361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1066"/>
              <p:cNvSpPr>
                <a:spLocks/>
              </p:cNvSpPr>
              <p:nvPr/>
            </p:nvSpPr>
            <p:spPr bwMode="auto">
              <a:xfrm>
                <a:off x="4360" y="359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1067"/>
              <p:cNvSpPr>
                <a:spLocks/>
              </p:cNvSpPr>
              <p:nvPr/>
            </p:nvSpPr>
            <p:spPr bwMode="auto">
              <a:xfrm>
                <a:off x="4360" y="3602"/>
                <a:ext cx="15" cy="32"/>
              </a:xfrm>
              <a:custGeom>
                <a:avLst/>
                <a:gdLst>
                  <a:gd name="T0" fmla="*/ 0 w 16"/>
                  <a:gd name="T1" fmla="*/ 0 h 34"/>
                  <a:gd name="T2" fmla="*/ 8 w 16"/>
                  <a:gd name="T3" fmla="*/ 23 h 34"/>
                  <a:gd name="T4" fmla="*/ 10 w 16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4">
                    <a:moveTo>
                      <a:pt x="0" y="0"/>
                    </a:moveTo>
                    <a:lnTo>
                      <a:pt x="8" y="34"/>
                    </a:lnTo>
                    <a:lnTo>
                      <a:pt x="16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1068"/>
              <p:cNvSpPr>
                <a:spLocks/>
              </p:cNvSpPr>
              <p:nvPr/>
            </p:nvSpPr>
            <p:spPr bwMode="auto">
              <a:xfrm>
                <a:off x="4367" y="3634"/>
                <a:ext cx="1" cy="64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47 h 66"/>
                  <a:gd name="T4" fmla="*/ 0 w 1"/>
                  <a:gd name="T5" fmla="*/ 54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0" y="58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1069"/>
              <p:cNvSpPr>
                <a:spLocks/>
              </p:cNvSpPr>
              <p:nvPr/>
            </p:nvSpPr>
            <p:spPr bwMode="auto">
              <a:xfrm>
                <a:off x="4367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1070"/>
              <p:cNvSpPr>
                <a:spLocks/>
              </p:cNvSpPr>
              <p:nvPr/>
            </p:nvSpPr>
            <p:spPr bwMode="auto">
              <a:xfrm>
                <a:off x="4367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1071"/>
              <p:cNvSpPr>
                <a:spLocks/>
              </p:cNvSpPr>
              <p:nvPr/>
            </p:nvSpPr>
            <p:spPr bwMode="auto">
              <a:xfrm>
                <a:off x="4367" y="3666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1072"/>
              <p:cNvSpPr>
                <a:spLocks/>
              </p:cNvSpPr>
              <p:nvPr/>
            </p:nvSpPr>
            <p:spPr bwMode="auto">
              <a:xfrm>
                <a:off x="4367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1073"/>
              <p:cNvSpPr>
                <a:spLocks/>
              </p:cNvSpPr>
              <p:nvPr/>
            </p:nvSpPr>
            <p:spPr bwMode="auto">
              <a:xfrm>
                <a:off x="4367" y="3666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0" name="Freeform 1074"/>
              <p:cNvSpPr>
                <a:spLocks/>
              </p:cNvSpPr>
              <p:nvPr/>
            </p:nvSpPr>
            <p:spPr bwMode="auto">
              <a:xfrm>
                <a:off x="4367" y="3674"/>
                <a:ext cx="17" cy="24"/>
              </a:xfrm>
              <a:custGeom>
                <a:avLst/>
                <a:gdLst>
                  <a:gd name="T0" fmla="*/ 0 w 17"/>
                  <a:gd name="T1" fmla="*/ 0 h 25"/>
                  <a:gd name="T2" fmla="*/ 8 w 17"/>
                  <a:gd name="T3" fmla="*/ 19 h 25"/>
                  <a:gd name="T4" fmla="*/ 17 w 17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8" y="25"/>
                    </a:lnTo>
                    <a:lnTo>
                      <a:pt x="17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1" name="Freeform 1075"/>
              <p:cNvSpPr>
                <a:spLocks/>
              </p:cNvSpPr>
              <p:nvPr/>
            </p:nvSpPr>
            <p:spPr bwMode="auto">
              <a:xfrm>
                <a:off x="4375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2" name="Freeform 1076"/>
              <p:cNvSpPr>
                <a:spLocks/>
              </p:cNvSpPr>
              <p:nvPr/>
            </p:nvSpPr>
            <p:spPr bwMode="auto">
              <a:xfrm>
                <a:off x="437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1077"/>
              <p:cNvSpPr>
                <a:spLocks/>
              </p:cNvSpPr>
              <p:nvPr/>
            </p:nvSpPr>
            <p:spPr bwMode="auto">
              <a:xfrm>
                <a:off x="43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4" name="Freeform 1078"/>
              <p:cNvSpPr>
                <a:spLocks/>
              </p:cNvSpPr>
              <p:nvPr/>
            </p:nvSpPr>
            <p:spPr bwMode="auto">
              <a:xfrm>
                <a:off x="437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5" name="Freeform 1079"/>
              <p:cNvSpPr>
                <a:spLocks/>
              </p:cNvSpPr>
              <p:nvPr/>
            </p:nvSpPr>
            <p:spPr bwMode="auto">
              <a:xfrm>
                <a:off x="43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6" name="Freeform 1080"/>
              <p:cNvSpPr>
                <a:spLocks/>
              </p:cNvSpPr>
              <p:nvPr/>
            </p:nvSpPr>
            <p:spPr bwMode="auto">
              <a:xfrm>
                <a:off x="4375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7" name="Freeform 1081"/>
              <p:cNvSpPr>
                <a:spLocks/>
              </p:cNvSpPr>
              <p:nvPr/>
            </p:nvSpPr>
            <p:spPr bwMode="auto">
              <a:xfrm>
                <a:off x="43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8" name="Freeform 1082"/>
              <p:cNvSpPr>
                <a:spLocks/>
              </p:cNvSpPr>
              <p:nvPr/>
            </p:nvSpPr>
            <p:spPr bwMode="auto">
              <a:xfrm>
                <a:off x="43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9" name="Freeform 1083"/>
              <p:cNvSpPr>
                <a:spLocks/>
              </p:cNvSpPr>
              <p:nvPr/>
            </p:nvSpPr>
            <p:spPr bwMode="auto">
              <a:xfrm>
                <a:off x="43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0" name="Freeform 1084"/>
              <p:cNvSpPr>
                <a:spLocks/>
              </p:cNvSpPr>
              <p:nvPr/>
            </p:nvSpPr>
            <p:spPr bwMode="auto">
              <a:xfrm>
                <a:off x="43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Freeform 1085"/>
              <p:cNvSpPr>
                <a:spLocks/>
              </p:cNvSpPr>
              <p:nvPr/>
            </p:nvSpPr>
            <p:spPr bwMode="auto">
              <a:xfrm>
                <a:off x="43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2" name="Freeform 1086"/>
              <p:cNvSpPr>
                <a:spLocks/>
              </p:cNvSpPr>
              <p:nvPr/>
            </p:nvSpPr>
            <p:spPr bwMode="auto">
              <a:xfrm>
                <a:off x="43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3" name="Freeform 1087"/>
              <p:cNvSpPr>
                <a:spLocks/>
              </p:cNvSpPr>
              <p:nvPr/>
            </p:nvSpPr>
            <p:spPr bwMode="auto">
              <a:xfrm>
                <a:off x="43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4" name="Freeform 1088"/>
              <p:cNvSpPr>
                <a:spLocks/>
              </p:cNvSpPr>
              <p:nvPr/>
            </p:nvSpPr>
            <p:spPr bwMode="auto">
              <a:xfrm>
                <a:off x="43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5" name="Freeform 1089"/>
              <p:cNvSpPr>
                <a:spLocks/>
              </p:cNvSpPr>
              <p:nvPr/>
            </p:nvSpPr>
            <p:spPr bwMode="auto">
              <a:xfrm>
                <a:off x="4391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6" name="Freeform 1090"/>
              <p:cNvSpPr>
                <a:spLocks/>
              </p:cNvSpPr>
              <p:nvPr/>
            </p:nvSpPr>
            <p:spPr bwMode="auto">
              <a:xfrm>
                <a:off x="43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7" name="Freeform 1091"/>
              <p:cNvSpPr>
                <a:spLocks/>
              </p:cNvSpPr>
              <p:nvPr/>
            </p:nvSpPr>
            <p:spPr bwMode="auto">
              <a:xfrm>
                <a:off x="43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8" name="Freeform 1092"/>
              <p:cNvSpPr>
                <a:spLocks/>
              </p:cNvSpPr>
              <p:nvPr/>
            </p:nvSpPr>
            <p:spPr bwMode="auto">
              <a:xfrm>
                <a:off x="43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Freeform 1093"/>
              <p:cNvSpPr>
                <a:spLocks/>
              </p:cNvSpPr>
              <p:nvPr/>
            </p:nvSpPr>
            <p:spPr bwMode="auto">
              <a:xfrm>
                <a:off x="4399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0" name="Freeform 1094"/>
              <p:cNvSpPr>
                <a:spLocks/>
              </p:cNvSpPr>
              <p:nvPr/>
            </p:nvSpPr>
            <p:spPr bwMode="auto">
              <a:xfrm>
                <a:off x="44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1" name="Freeform 1095"/>
              <p:cNvSpPr>
                <a:spLocks/>
              </p:cNvSpPr>
              <p:nvPr/>
            </p:nvSpPr>
            <p:spPr bwMode="auto">
              <a:xfrm>
                <a:off x="44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2" name="Freeform 1096"/>
              <p:cNvSpPr>
                <a:spLocks/>
              </p:cNvSpPr>
              <p:nvPr/>
            </p:nvSpPr>
            <p:spPr bwMode="auto">
              <a:xfrm>
                <a:off x="44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3" name="Freeform 1097"/>
              <p:cNvSpPr>
                <a:spLocks/>
              </p:cNvSpPr>
              <p:nvPr/>
            </p:nvSpPr>
            <p:spPr bwMode="auto">
              <a:xfrm>
                <a:off x="44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4" name="Freeform 1098"/>
              <p:cNvSpPr>
                <a:spLocks/>
              </p:cNvSpPr>
              <p:nvPr/>
            </p:nvSpPr>
            <p:spPr bwMode="auto">
              <a:xfrm>
                <a:off x="440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5" name="Freeform 1099"/>
              <p:cNvSpPr>
                <a:spLocks/>
              </p:cNvSpPr>
              <p:nvPr/>
            </p:nvSpPr>
            <p:spPr bwMode="auto">
              <a:xfrm>
                <a:off x="44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6" name="Freeform 1100"/>
              <p:cNvSpPr>
                <a:spLocks/>
              </p:cNvSpPr>
              <p:nvPr/>
            </p:nvSpPr>
            <p:spPr bwMode="auto">
              <a:xfrm>
                <a:off x="441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7" name="Freeform 1101"/>
              <p:cNvSpPr>
                <a:spLocks/>
              </p:cNvSpPr>
              <p:nvPr/>
            </p:nvSpPr>
            <p:spPr bwMode="auto">
              <a:xfrm>
                <a:off x="44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8" name="Freeform 1102"/>
              <p:cNvSpPr>
                <a:spLocks/>
              </p:cNvSpPr>
              <p:nvPr/>
            </p:nvSpPr>
            <p:spPr bwMode="auto">
              <a:xfrm>
                <a:off x="441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9" name="Freeform 1103"/>
              <p:cNvSpPr>
                <a:spLocks/>
              </p:cNvSpPr>
              <p:nvPr/>
            </p:nvSpPr>
            <p:spPr bwMode="auto">
              <a:xfrm>
                <a:off x="44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0" name="Freeform 1104"/>
              <p:cNvSpPr>
                <a:spLocks/>
              </p:cNvSpPr>
              <p:nvPr/>
            </p:nvSpPr>
            <p:spPr bwMode="auto">
              <a:xfrm>
                <a:off x="44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1" name="Freeform 1105"/>
              <p:cNvSpPr>
                <a:spLocks/>
              </p:cNvSpPr>
              <p:nvPr/>
            </p:nvSpPr>
            <p:spPr bwMode="auto">
              <a:xfrm>
                <a:off x="4423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2" name="Freeform 1106"/>
              <p:cNvSpPr>
                <a:spLocks/>
              </p:cNvSpPr>
              <p:nvPr/>
            </p:nvSpPr>
            <p:spPr bwMode="auto">
              <a:xfrm>
                <a:off x="44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3" name="Freeform 1107"/>
              <p:cNvSpPr>
                <a:spLocks/>
              </p:cNvSpPr>
              <p:nvPr/>
            </p:nvSpPr>
            <p:spPr bwMode="auto">
              <a:xfrm>
                <a:off x="44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4" name="Freeform 1108"/>
              <p:cNvSpPr>
                <a:spLocks/>
              </p:cNvSpPr>
              <p:nvPr/>
            </p:nvSpPr>
            <p:spPr bwMode="auto">
              <a:xfrm>
                <a:off x="44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Freeform 1109"/>
              <p:cNvSpPr>
                <a:spLocks/>
              </p:cNvSpPr>
              <p:nvPr/>
            </p:nvSpPr>
            <p:spPr bwMode="auto">
              <a:xfrm>
                <a:off x="44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6" name="Freeform 1110"/>
              <p:cNvSpPr>
                <a:spLocks/>
              </p:cNvSpPr>
              <p:nvPr/>
            </p:nvSpPr>
            <p:spPr bwMode="auto">
              <a:xfrm>
                <a:off x="44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7" name="Freeform 1111"/>
              <p:cNvSpPr>
                <a:spLocks/>
              </p:cNvSpPr>
              <p:nvPr/>
            </p:nvSpPr>
            <p:spPr bwMode="auto">
              <a:xfrm>
                <a:off x="443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8" name="Freeform 1112"/>
              <p:cNvSpPr>
                <a:spLocks/>
              </p:cNvSpPr>
              <p:nvPr/>
            </p:nvSpPr>
            <p:spPr bwMode="auto">
              <a:xfrm>
                <a:off x="44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9" name="Freeform 1113"/>
              <p:cNvSpPr>
                <a:spLocks/>
              </p:cNvSpPr>
              <p:nvPr/>
            </p:nvSpPr>
            <p:spPr bwMode="auto">
              <a:xfrm>
                <a:off x="44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0" name="Freeform 1114"/>
              <p:cNvSpPr>
                <a:spLocks/>
              </p:cNvSpPr>
              <p:nvPr/>
            </p:nvSpPr>
            <p:spPr bwMode="auto">
              <a:xfrm>
                <a:off x="44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1" name="Freeform 1115"/>
              <p:cNvSpPr>
                <a:spLocks/>
              </p:cNvSpPr>
              <p:nvPr/>
            </p:nvSpPr>
            <p:spPr bwMode="auto">
              <a:xfrm>
                <a:off x="443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2" name="Freeform 1116"/>
              <p:cNvSpPr>
                <a:spLocks/>
              </p:cNvSpPr>
              <p:nvPr/>
            </p:nvSpPr>
            <p:spPr bwMode="auto">
              <a:xfrm>
                <a:off x="44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3" name="Freeform 1117"/>
              <p:cNvSpPr>
                <a:spLocks/>
              </p:cNvSpPr>
              <p:nvPr/>
            </p:nvSpPr>
            <p:spPr bwMode="auto">
              <a:xfrm>
                <a:off x="44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4" name="Freeform 1118"/>
              <p:cNvSpPr>
                <a:spLocks/>
              </p:cNvSpPr>
              <p:nvPr/>
            </p:nvSpPr>
            <p:spPr bwMode="auto">
              <a:xfrm>
                <a:off x="44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5" name="Freeform 1119"/>
              <p:cNvSpPr>
                <a:spLocks/>
              </p:cNvSpPr>
              <p:nvPr/>
            </p:nvSpPr>
            <p:spPr bwMode="auto">
              <a:xfrm>
                <a:off x="44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6" name="Freeform 1120"/>
              <p:cNvSpPr>
                <a:spLocks/>
              </p:cNvSpPr>
              <p:nvPr/>
            </p:nvSpPr>
            <p:spPr bwMode="auto">
              <a:xfrm>
                <a:off x="4447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7" name="Freeform 1121"/>
              <p:cNvSpPr>
                <a:spLocks/>
              </p:cNvSpPr>
              <p:nvPr/>
            </p:nvSpPr>
            <p:spPr bwMode="auto">
              <a:xfrm>
                <a:off x="4447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8" name="Freeform 1122"/>
              <p:cNvSpPr>
                <a:spLocks/>
              </p:cNvSpPr>
              <p:nvPr/>
            </p:nvSpPr>
            <p:spPr bwMode="auto">
              <a:xfrm>
                <a:off x="4447" y="3642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9" name="Freeform 1123"/>
              <p:cNvSpPr>
                <a:spLocks/>
              </p:cNvSpPr>
              <p:nvPr/>
            </p:nvSpPr>
            <p:spPr bwMode="auto">
              <a:xfrm>
                <a:off x="4447" y="362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0" name="Freeform 1124"/>
              <p:cNvSpPr>
                <a:spLocks/>
              </p:cNvSpPr>
              <p:nvPr/>
            </p:nvSpPr>
            <p:spPr bwMode="auto">
              <a:xfrm>
                <a:off x="4447" y="3602"/>
                <a:ext cx="16" cy="32"/>
              </a:xfrm>
              <a:custGeom>
                <a:avLst/>
                <a:gdLst>
                  <a:gd name="T0" fmla="*/ 0 w 17"/>
                  <a:gd name="T1" fmla="*/ 23 h 34"/>
                  <a:gd name="T2" fmla="*/ 8 w 17"/>
                  <a:gd name="T3" fmla="*/ 0 h 34"/>
                  <a:gd name="T4" fmla="*/ 11 w 17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4">
                    <a:moveTo>
                      <a:pt x="0" y="34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1" name="Freeform 1125"/>
              <p:cNvSpPr>
                <a:spLocks/>
              </p:cNvSpPr>
              <p:nvPr/>
            </p:nvSpPr>
            <p:spPr bwMode="auto">
              <a:xfrm>
                <a:off x="4456" y="358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2" name="Freeform 1126"/>
              <p:cNvSpPr>
                <a:spLocks/>
              </p:cNvSpPr>
              <p:nvPr/>
            </p:nvSpPr>
            <p:spPr bwMode="auto">
              <a:xfrm>
                <a:off x="4456" y="3594"/>
                <a:ext cx="1" cy="88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4 h 92"/>
                  <a:gd name="T4" fmla="*/ 0 w 1"/>
                  <a:gd name="T5" fmla="*/ 71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3" name="Freeform 1127"/>
              <p:cNvSpPr>
                <a:spLocks/>
              </p:cNvSpPr>
              <p:nvPr/>
            </p:nvSpPr>
            <p:spPr bwMode="auto">
              <a:xfrm>
                <a:off x="4456" y="3674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4" name="Freeform 1128"/>
              <p:cNvSpPr>
                <a:spLocks/>
              </p:cNvSpPr>
              <p:nvPr/>
            </p:nvSpPr>
            <p:spPr bwMode="auto">
              <a:xfrm>
                <a:off x="4456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5" name="Freeform 1129"/>
              <p:cNvSpPr>
                <a:spLocks/>
              </p:cNvSpPr>
              <p:nvPr/>
            </p:nvSpPr>
            <p:spPr bwMode="auto">
              <a:xfrm>
                <a:off x="4456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6" name="Freeform 1130"/>
              <p:cNvSpPr>
                <a:spLocks/>
              </p:cNvSpPr>
              <p:nvPr/>
            </p:nvSpPr>
            <p:spPr bwMode="auto">
              <a:xfrm>
                <a:off x="4456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7" name="Freeform 1131"/>
              <p:cNvSpPr>
                <a:spLocks/>
              </p:cNvSpPr>
              <p:nvPr/>
            </p:nvSpPr>
            <p:spPr bwMode="auto">
              <a:xfrm>
                <a:off x="4456" y="3666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8" name="Freeform 1132"/>
              <p:cNvSpPr>
                <a:spLocks/>
              </p:cNvSpPr>
              <p:nvPr/>
            </p:nvSpPr>
            <p:spPr bwMode="auto">
              <a:xfrm>
                <a:off x="4456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Freeform 1133"/>
              <p:cNvSpPr>
                <a:spLocks/>
              </p:cNvSpPr>
              <p:nvPr/>
            </p:nvSpPr>
            <p:spPr bwMode="auto">
              <a:xfrm>
                <a:off x="4456" y="3666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0" name="Freeform 1134"/>
              <p:cNvSpPr>
                <a:spLocks/>
              </p:cNvSpPr>
              <p:nvPr/>
            </p:nvSpPr>
            <p:spPr bwMode="auto">
              <a:xfrm>
                <a:off x="4463" y="3666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1" name="Freeform 1135"/>
              <p:cNvSpPr>
                <a:spLocks/>
              </p:cNvSpPr>
              <p:nvPr/>
            </p:nvSpPr>
            <p:spPr bwMode="auto">
              <a:xfrm>
                <a:off x="4463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2" name="Freeform 1136"/>
              <p:cNvSpPr>
                <a:spLocks/>
              </p:cNvSpPr>
              <p:nvPr/>
            </p:nvSpPr>
            <p:spPr bwMode="auto">
              <a:xfrm>
                <a:off x="4463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3" name="Freeform 1137"/>
              <p:cNvSpPr>
                <a:spLocks/>
              </p:cNvSpPr>
              <p:nvPr/>
            </p:nvSpPr>
            <p:spPr bwMode="auto">
              <a:xfrm>
                <a:off x="446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4" name="Freeform 1138"/>
              <p:cNvSpPr>
                <a:spLocks/>
              </p:cNvSpPr>
              <p:nvPr/>
            </p:nvSpPr>
            <p:spPr bwMode="auto">
              <a:xfrm>
                <a:off x="446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5" name="Freeform 1139"/>
              <p:cNvSpPr>
                <a:spLocks/>
              </p:cNvSpPr>
              <p:nvPr/>
            </p:nvSpPr>
            <p:spPr bwMode="auto">
              <a:xfrm>
                <a:off x="4463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6" name="Freeform 1140"/>
              <p:cNvSpPr>
                <a:spLocks/>
              </p:cNvSpPr>
              <p:nvPr/>
            </p:nvSpPr>
            <p:spPr bwMode="auto">
              <a:xfrm>
                <a:off x="44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7" name="Freeform 1141"/>
              <p:cNvSpPr>
                <a:spLocks/>
              </p:cNvSpPr>
              <p:nvPr/>
            </p:nvSpPr>
            <p:spPr bwMode="auto">
              <a:xfrm>
                <a:off x="44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8" name="Freeform 1142"/>
              <p:cNvSpPr>
                <a:spLocks/>
              </p:cNvSpPr>
              <p:nvPr/>
            </p:nvSpPr>
            <p:spPr bwMode="auto">
              <a:xfrm>
                <a:off x="447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9" name="Freeform 1143"/>
              <p:cNvSpPr>
                <a:spLocks/>
              </p:cNvSpPr>
              <p:nvPr/>
            </p:nvSpPr>
            <p:spPr bwMode="auto">
              <a:xfrm>
                <a:off x="44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0" name="Freeform 1144"/>
              <p:cNvSpPr>
                <a:spLocks/>
              </p:cNvSpPr>
              <p:nvPr/>
            </p:nvSpPr>
            <p:spPr bwMode="auto">
              <a:xfrm>
                <a:off x="44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" name="Freeform 1145"/>
              <p:cNvSpPr>
                <a:spLocks/>
              </p:cNvSpPr>
              <p:nvPr/>
            </p:nvSpPr>
            <p:spPr bwMode="auto">
              <a:xfrm>
                <a:off x="44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" name="Freeform 1146"/>
              <p:cNvSpPr>
                <a:spLocks/>
              </p:cNvSpPr>
              <p:nvPr/>
            </p:nvSpPr>
            <p:spPr bwMode="auto">
              <a:xfrm>
                <a:off x="4480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" name="Freeform 1147"/>
              <p:cNvSpPr>
                <a:spLocks/>
              </p:cNvSpPr>
              <p:nvPr/>
            </p:nvSpPr>
            <p:spPr bwMode="auto">
              <a:xfrm>
                <a:off x="448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" name="Freeform 1148"/>
              <p:cNvSpPr>
                <a:spLocks/>
              </p:cNvSpPr>
              <p:nvPr/>
            </p:nvSpPr>
            <p:spPr bwMode="auto">
              <a:xfrm>
                <a:off x="44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" name="Freeform 1149"/>
              <p:cNvSpPr>
                <a:spLocks/>
              </p:cNvSpPr>
              <p:nvPr/>
            </p:nvSpPr>
            <p:spPr bwMode="auto">
              <a:xfrm>
                <a:off x="4487" y="3722"/>
                <a:ext cx="17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7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" name="Freeform 1150"/>
              <p:cNvSpPr>
                <a:spLocks/>
              </p:cNvSpPr>
              <p:nvPr/>
            </p:nvSpPr>
            <p:spPr bwMode="auto">
              <a:xfrm>
                <a:off x="449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" name="Freeform 1151"/>
              <p:cNvSpPr>
                <a:spLocks/>
              </p:cNvSpPr>
              <p:nvPr/>
            </p:nvSpPr>
            <p:spPr bwMode="auto">
              <a:xfrm>
                <a:off x="4495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" name="Freeform 1152"/>
              <p:cNvSpPr>
                <a:spLocks/>
              </p:cNvSpPr>
              <p:nvPr/>
            </p:nvSpPr>
            <p:spPr bwMode="auto">
              <a:xfrm>
                <a:off x="4495" y="3666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" name="Freeform 1153"/>
              <p:cNvSpPr>
                <a:spLocks/>
              </p:cNvSpPr>
              <p:nvPr/>
            </p:nvSpPr>
            <p:spPr bwMode="auto">
              <a:xfrm>
                <a:off x="4495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" name="Freeform 1154"/>
              <p:cNvSpPr>
                <a:spLocks/>
              </p:cNvSpPr>
              <p:nvPr/>
            </p:nvSpPr>
            <p:spPr bwMode="auto">
              <a:xfrm>
                <a:off x="4495" y="3666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" name="Freeform 1155"/>
              <p:cNvSpPr>
                <a:spLocks/>
              </p:cNvSpPr>
              <p:nvPr/>
            </p:nvSpPr>
            <p:spPr bwMode="auto">
              <a:xfrm>
                <a:off x="4495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" name="Freeform 1156"/>
              <p:cNvSpPr>
                <a:spLocks/>
              </p:cNvSpPr>
              <p:nvPr/>
            </p:nvSpPr>
            <p:spPr bwMode="auto">
              <a:xfrm>
                <a:off x="4495" y="3714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" name="Freeform 1157"/>
              <p:cNvSpPr>
                <a:spLocks/>
              </p:cNvSpPr>
              <p:nvPr/>
            </p:nvSpPr>
            <p:spPr bwMode="auto">
              <a:xfrm>
                <a:off x="4504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" name="Freeform 1158"/>
              <p:cNvSpPr>
                <a:spLocks/>
              </p:cNvSpPr>
              <p:nvPr/>
            </p:nvSpPr>
            <p:spPr bwMode="auto">
              <a:xfrm>
                <a:off x="450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5" name="Freeform 1159"/>
              <p:cNvSpPr>
                <a:spLocks/>
              </p:cNvSpPr>
              <p:nvPr/>
            </p:nvSpPr>
            <p:spPr bwMode="auto">
              <a:xfrm>
                <a:off x="4504" y="372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6" name="Freeform 1160"/>
              <p:cNvSpPr>
                <a:spLocks/>
              </p:cNvSpPr>
              <p:nvPr/>
            </p:nvSpPr>
            <p:spPr bwMode="auto">
              <a:xfrm>
                <a:off x="450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7" name="Freeform 1161"/>
              <p:cNvSpPr>
                <a:spLocks/>
              </p:cNvSpPr>
              <p:nvPr/>
            </p:nvSpPr>
            <p:spPr bwMode="auto">
              <a:xfrm>
                <a:off x="450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8" name="Freeform 1162"/>
              <p:cNvSpPr>
                <a:spLocks/>
              </p:cNvSpPr>
              <p:nvPr/>
            </p:nvSpPr>
            <p:spPr bwMode="auto">
              <a:xfrm>
                <a:off x="45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9" name="Freeform 1163"/>
              <p:cNvSpPr>
                <a:spLocks/>
              </p:cNvSpPr>
              <p:nvPr/>
            </p:nvSpPr>
            <p:spPr bwMode="auto">
              <a:xfrm>
                <a:off x="45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0" name="Freeform 1164"/>
              <p:cNvSpPr>
                <a:spLocks/>
              </p:cNvSpPr>
              <p:nvPr/>
            </p:nvSpPr>
            <p:spPr bwMode="auto">
              <a:xfrm>
                <a:off x="45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1" name="Freeform 1165"/>
              <p:cNvSpPr>
                <a:spLocks/>
              </p:cNvSpPr>
              <p:nvPr/>
            </p:nvSpPr>
            <p:spPr bwMode="auto">
              <a:xfrm>
                <a:off x="45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2" name="Freeform 1166"/>
              <p:cNvSpPr>
                <a:spLocks/>
              </p:cNvSpPr>
              <p:nvPr/>
            </p:nvSpPr>
            <p:spPr bwMode="auto">
              <a:xfrm>
                <a:off x="45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3" name="Freeform 1167"/>
              <p:cNvSpPr>
                <a:spLocks/>
              </p:cNvSpPr>
              <p:nvPr/>
            </p:nvSpPr>
            <p:spPr bwMode="auto">
              <a:xfrm>
                <a:off x="45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4" name="Freeform 1168"/>
              <p:cNvSpPr>
                <a:spLocks/>
              </p:cNvSpPr>
              <p:nvPr/>
            </p:nvSpPr>
            <p:spPr bwMode="auto">
              <a:xfrm>
                <a:off x="451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5" name="Freeform 1169"/>
              <p:cNvSpPr>
                <a:spLocks/>
              </p:cNvSpPr>
              <p:nvPr/>
            </p:nvSpPr>
            <p:spPr bwMode="auto">
              <a:xfrm>
                <a:off x="45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6" name="Freeform 1170"/>
              <p:cNvSpPr>
                <a:spLocks/>
              </p:cNvSpPr>
              <p:nvPr/>
            </p:nvSpPr>
            <p:spPr bwMode="auto">
              <a:xfrm>
                <a:off x="45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7" name="Freeform 1171"/>
              <p:cNvSpPr>
                <a:spLocks/>
              </p:cNvSpPr>
              <p:nvPr/>
            </p:nvSpPr>
            <p:spPr bwMode="auto">
              <a:xfrm>
                <a:off x="451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8" name="Freeform 1172"/>
              <p:cNvSpPr>
                <a:spLocks/>
              </p:cNvSpPr>
              <p:nvPr/>
            </p:nvSpPr>
            <p:spPr bwMode="auto">
              <a:xfrm>
                <a:off x="452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9" name="Freeform 1173"/>
              <p:cNvSpPr>
                <a:spLocks/>
              </p:cNvSpPr>
              <p:nvPr/>
            </p:nvSpPr>
            <p:spPr bwMode="auto">
              <a:xfrm>
                <a:off x="4528" y="3722"/>
                <a:ext cx="15" cy="8"/>
              </a:xfrm>
              <a:custGeom>
                <a:avLst/>
                <a:gdLst>
                  <a:gd name="T0" fmla="*/ 0 w 16"/>
                  <a:gd name="T1" fmla="*/ 0 h 9"/>
                  <a:gd name="T2" fmla="*/ 8 w 16"/>
                  <a:gd name="T3" fmla="*/ 4 h 9"/>
                  <a:gd name="T4" fmla="*/ 10 w 16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8" y="9"/>
                    </a:lnTo>
                    <a:lnTo>
                      <a:pt x="16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0" name="Freeform 1174"/>
              <p:cNvSpPr>
                <a:spLocks/>
              </p:cNvSpPr>
              <p:nvPr/>
            </p:nvSpPr>
            <p:spPr bwMode="auto">
              <a:xfrm>
                <a:off x="453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1" name="Freeform 1175"/>
              <p:cNvSpPr>
                <a:spLocks/>
              </p:cNvSpPr>
              <p:nvPr/>
            </p:nvSpPr>
            <p:spPr bwMode="auto">
              <a:xfrm>
                <a:off x="4535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2" name="Freeform 1176"/>
              <p:cNvSpPr>
                <a:spLocks/>
              </p:cNvSpPr>
              <p:nvPr/>
            </p:nvSpPr>
            <p:spPr bwMode="auto">
              <a:xfrm>
                <a:off x="4535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3" name="Freeform 1177"/>
              <p:cNvSpPr>
                <a:spLocks/>
              </p:cNvSpPr>
              <p:nvPr/>
            </p:nvSpPr>
            <p:spPr bwMode="auto">
              <a:xfrm>
                <a:off x="4535" y="3642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4" name="Freeform 1178"/>
              <p:cNvSpPr>
                <a:spLocks/>
              </p:cNvSpPr>
              <p:nvPr/>
            </p:nvSpPr>
            <p:spPr bwMode="auto">
              <a:xfrm>
                <a:off x="4535" y="360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5" name="Freeform 1179"/>
              <p:cNvSpPr>
                <a:spLocks/>
              </p:cNvSpPr>
              <p:nvPr/>
            </p:nvSpPr>
            <p:spPr bwMode="auto">
              <a:xfrm>
                <a:off x="4535" y="361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6" name="Freeform 1180"/>
              <p:cNvSpPr>
                <a:spLocks/>
              </p:cNvSpPr>
              <p:nvPr/>
            </p:nvSpPr>
            <p:spPr bwMode="auto">
              <a:xfrm>
                <a:off x="4535" y="3626"/>
                <a:ext cx="17" cy="56"/>
              </a:xfrm>
              <a:custGeom>
                <a:avLst/>
                <a:gdLst>
                  <a:gd name="T0" fmla="*/ 0 w 17"/>
                  <a:gd name="T1" fmla="*/ 0 h 59"/>
                  <a:gd name="T2" fmla="*/ 8 w 17"/>
                  <a:gd name="T3" fmla="*/ 43 h 59"/>
                  <a:gd name="T4" fmla="*/ 17 w 17"/>
                  <a:gd name="T5" fmla="*/ 43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59">
                    <a:moveTo>
                      <a:pt x="0" y="0"/>
                    </a:moveTo>
                    <a:lnTo>
                      <a:pt x="8" y="59"/>
                    </a:lnTo>
                    <a:lnTo>
                      <a:pt x="17" y="5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7" name="Freeform 1181"/>
              <p:cNvSpPr>
                <a:spLocks/>
              </p:cNvSpPr>
              <p:nvPr/>
            </p:nvSpPr>
            <p:spPr bwMode="auto">
              <a:xfrm>
                <a:off x="4543" y="3682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" name="Freeform 1182"/>
              <p:cNvSpPr>
                <a:spLocks/>
              </p:cNvSpPr>
              <p:nvPr/>
            </p:nvSpPr>
            <p:spPr bwMode="auto">
              <a:xfrm>
                <a:off x="4543" y="3690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" name="Freeform 1183"/>
              <p:cNvSpPr>
                <a:spLocks/>
              </p:cNvSpPr>
              <p:nvPr/>
            </p:nvSpPr>
            <p:spPr bwMode="auto">
              <a:xfrm>
                <a:off x="4543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" name="Freeform 1184"/>
              <p:cNvSpPr>
                <a:spLocks/>
              </p:cNvSpPr>
              <p:nvPr/>
            </p:nvSpPr>
            <p:spPr bwMode="auto">
              <a:xfrm>
                <a:off x="4543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" name="Freeform 1185"/>
              <p:cNvSpPr>
                <a:spLocks/>
              </p:cNvSpPr>
              <p:nvPr/>
            </p:nvSpPr>
            <p:spPr bwMode="auto">
              <a:xfrm>
                <a:off x="4543" y="36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" name="Freeform 1186"/>
              <p:cNvSpPr>
                <a:spLocks/>
              </p:cNvSpPr>
              <p:nvPr/>
            </p:nvSpPr>
            <p:spPr bwMode="auto">
              <a:xfrm>
                <a:off x="4543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" name="Freeform 1187"/>
              <p:cNvSpPr>
                <a:spLocks/>
              </p:cNvSpPr>
              <p:nvPr/>
            </p:nvSpPr>
            <p:spPr bwMode="auto">
              <a:xfrm>
                <a:off x="4543" y="366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" name="Freeform 1188"/>
              <p:cNvSpPr>
                <a:spLocks/>
              </p:cNvSpPr>
              <p:nvPr/>
            </p:nvSpPr>
            <p:spPr bwMode="auto">
              <a:xfrm>
                <a:off x="4543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" name="Freeform 1189"/>
              <p:cNvSpPr>
                <a:spLocks/>
              </p:cNvSpPr>
              <p:nvPr/>
            </p:nvSpPr>
            <p:spPr bwMode="auto">
              <a:xfrm>
                <a:off x="4543" y="3706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" name="Freeform 1190"/>
              <p:cNvSpPr>
                <a:spLocks/>
              </p:cNvSpPr>
              <p:nvPr/>
            </p:nvSpPr>
            <p:spPr bwMode="auto">
              <a:xfrm>
                <a:off x="4552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7" name="Freeform 1191"/>
              <p:cNvSpPr>
                <a:spLocks/>
              </p:cNvSpPr>
              <p:nvPr/>
            </p:nvSpPr>
            <p:spPr bwMode="auto">
              <a:xfrm>
                <a:off x="455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8" name="Freeform 1192"/>
              <p:cNvSpPr>
                <a:spLocks/>
              </p:cNvSpPr>
              <p:nvPr/>
            </p:nvSpPr>
            <p:spPr bwMode="auto">
              <a:xfrm>
                <a:off x="455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9" name="Freeform 1193"/>
              <p:cNvSpPr>
                <a:spLocks/>
              </p:cNvSpPr>
              <p:nvPr/>
            </p:nvSpPr>
            <p:spPr bwMode="auto">
              <a:xfrm>
                <a:off x="45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0" name="Freeform 1194"/>
              <p:cNvSpPr>
                <a:spLocks/>
              </p:cNvSpPr>
              <p:nvPr/>
            </p:nvSpPr>
            <p:spPr bwMode="auto">
              <a:xfrm>
                <a:off x="45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1" name="Freeform 1195"/>
              <p:cNvSpPr>
                <a:spLocks/>
              </p:cNvSpPr>
              <p:nvPr/>
            </p:nvSpPr>
            <p:spPr bwMode="auto">
              <a:xfrm>
                <a:off x="455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2" name="Freeform 1196"/>
              <p:cNvSpPr>
                <a:spLocks/>
              </p:cNvSpPr>
              <p:nvPr/>
            </p:nvSpPr>
            <p:spPr bwMode="auto">
              <a:xfrm>
                <a:off x="45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3" name="Freeform 1197"/>
              <p:cNvSpPr>
                <a:spLocks/>
              </p:cNvSpPr>
              <p:nvPr/>
            </p:nvSpPr>
            <p:spPr bwMode="auto">
              <a:xfrm>
                <a:off x="45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4" name="Freeform 1198"/>
              <p:cNvSpPr>
                <a:spLocks/>
              </p:cNvSpPr>
              <p:nvPr/>
            </p:nvSpPr>
            <p:spPr bwMode="auto">
              <a:xfrm>
                <a:off x="45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5" name="Freeform 1199"/>
              <p:cNvSpPr>
                <a:spLocks/>
              </p:cNvSpPr>
              <p:nvPr/>
            </p:nvSpPr>
            <p:spPr bwMode="auto">
              <a:xfrm>
                <a:off x="45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6" name="Freeform 1200"/>
              <p:cNvSpPr>
                <a:spLocks/>
              </p:cNvSpPr>
              <p:nvPr/>
            </p:nvSpPr>
            <p:spPr bwMode="auto">
              <a:xfrm>
                <a:off x="4567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7" name="Freeform 1201"/>
              <p:cNvSpPr>
                <a:spLocks/>
              </p:cNvSpPr>
              <p:nvPr/>
            </p:nvSpPr>
            <p:spPr bwMode="auto">
              <a:xfrm>
                <a:off x="4576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8" name="Freeform 1202"/>
              <p:cNvSpPr>
                <a:spLocks/>
              </p:cNvSpPr>
              <p:nvPr/>
            </p:nvSpPr>
            <p:spPr bwMode="auto">
              <a:xfrm>
                <a:off x="457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9" name="Freeform 1203"/>
              <p:cNvSpPr>
                <a:spLocks/>
              </p:cNvSpPr>
              <p:nvPr/>
            </p:nvSpPr>
            <p:spPr bwMode="auto">
              <a:xfrm>
                <a:off x="4576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0" name="Freeform 1204"/>
              <p:cNvSpPr>
                <a:spLocks/>
              </p:cNvSpPr>
              <p:nvPr/>
            </p:nvSpPr>
            <p:spPr bwMode="auto">
              <a:xfrm>
                <a:off x="4576" y="3682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1" name="Freeform 1205"/>
              <p:cNvSpPr>
                <a:spLocks/>
              </p:cNvSpPr>
              <p:nvPr/>
            </p:nvSpPr>
            <p:spPr bwMode="auto">
              <a:xfrm>
                <a:off x="4583" y="368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2" name="Freeform 1206"/>
              <p:cNvSpPr>
                <a:spLocks/>
              </p:cNvSpPr>
              <p:nvPr/>
            </p:nvSpPr>
            <p:spPr bwMode="auto">
              <a:xfrm>
                <a:off x="4583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3" name="Freeform 1207"/>
              <p:cNvSpPr>
                <a:spLocks/>
              </p:cNvSpPr>
              <p:nvPr/>
            </p:nvSpPr>
            <p:spPr bwMode="auto">
              <a:xfrm>
                <a:off x="458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4" name="Freeform 1208"/>
              <p:cNvSpPr>
                <a:spLocks/>
              </p:cNvSpPr>
              <p:nvPr/>
            </p:nvSpPr>
            <p:spPr bwMode="auto">
              <a:xfrm>
                <a:off x="458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5" name="Freeform 1209"/>
              <p:cNvSpPr>
                <a:spLocks/>
              </p:cNvSpPr>
              <p:nvPr/>
            </p:nvSpPr>
            <p:spPr bwMode="auto">
              <a:xfrm>
                <a:off x="458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6" name="Freeform 1210"/>
              <p:cNvSpPr>
                <a:spLocks/>
              </p:cNvSpPr>
              <p:nvPr/>
            </p:nvSpPr>
            <p:spPr bwMode="auto">
              <a:xfrm>
                <a:off x="4583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7" name="Freeform 1211"/>
              <p:cNvSpPr>
                <a:spLocks/>
              </p:cNvSpPr>
              <p:nvPr/>
            </p:nvSpPr>
            <p:spPr bwMode="auto">
              <a:xfrm>
                <a:off x="4583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8" name="Freeform 1212"/>
              <p:cNvSpPr>
                <a:spLocks/>
              </p:cNvSpPr>
              <p:nvPr/>
            </p:nvSpPr>
            <p:spPr bwMode="auto">
              <a:xfrm>
                <a:off x="4583" y="3706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9" name="Freeform 1213"/>
              <p:cNvSpPr>
                <a:spLocks/>
              </p:cNvSpPr>
              <p:nvPr/>
            </p:nvSpPr>
            <p:spPr bwMode="auto">
              <a:xfrm>
                <a:off x="459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0" name="Freeform 1214"/>
              <p:cNvSpPr>
                <a:spLocks/>
              </p:cNvSpPr>
              <p:nvPr/>
            </p:nvSpPr>
            <p:spPr bwMode="auto">
              <a:xfrm>
                <a:off x="459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9" name="Group 1215"/>
            <p:cNvGrpSpPr>
              <a:grpSpLocks/>
            </p:cNvGrpSpPr>
            <p:nvPr/>
          </p:nvGrpSpPr>
          <p:grpSpPr bwMode="auto">
            <a:xfrm>
              <a:off x="4884" y="2960"/>
              <a:ext cx="312" cy="567"/>
              <a:chOff x="4591" y="3106"/>
              <a:chExt cx="313" cy="640"/>
            </a:xfrm>
          </p:grpSpPr>
          <p:sp>
            <p:nvSpPr>
              <p:cNvPr id="19741" name="Freeform 1216"/>
              <p:cNvSpPr>
                <a:spLocks/>
              </p:cNvSpPr>
              <p:nvPr/>
            </p:nvSpPr>
            <p:spPr bwMode="auto">
              <a:xfrm>
                <a:off x="45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1217"/>
              <p:cNvSpPr>
                <a:spLocks/>
              </p:cNvSpPr>
              <p:nvPr/>
            </p:nvSpPr>
            <p:spPr bwMode="auto">
              <a:xfrm>
                <a:off x="45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Freeform 1218"/>
              <p:cNvSpPr>
                <a:spLocks/>
              </p:cNvSpPr>
              <p:nvPr/>
            </p:nvSpPr>
            <p:spPr bwMode="auto">
              <a:xfrm>
                <a:off x="459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4" name="Freeform 1219"/>
              <p:cNvSpPr>
                <a:spLocks/>
              </p:cNvSpPr>
              <p:nvPr/>
            </p:nvSpPr>
            <p:spPr bwMode="auto">
              <a:xfrm>
                <a:off x="46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Freeform 1220"/>
              <p:cNvSpPr>
                <a:spLocks/>
              </p:cNvSpPr>
              <p:nvPr/>
            </p:nvSpPr>
            <p:spPr bwMode="auto">
              <a:xfrm>
                <a:off x="46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6" name="Freeform 1221"/>
              <p:cNvSpPr>
                <a:spLocks/>
              </p:cNvSpPr>
              <p:nvPr/>
            </p:nvSpPr>
            <p:spPr bwMode="auto">
              <a:xfrm>
                <a:off x="46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7" name="Freeform 1222"/>
              <p:cNvSpPr>
                <a:spLocks/>
              </p:cNvSpPr>
              <p:nvPr/>
            </p:nvSpPr>
            <p:spPr bwMode="auto">
              <a:xfrm>
                <a:off x="46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8" name="Freeform 1223"/>
              <p:cNvSpPr>
                <a:spLocks/>
              </p:cNvSpPr>
              <p:nvPr/>
            </p:nvSpPr>
            <p:spPr bwMode="auto">
              <a:xfrm>
                <a:off x="460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9" name="Freeform 1224"/>
              <p:cNvSpPr>
                <a:spLocks/>
              </p:cNvSpPr>
              <p:nvPr/>
            </p:nvSpPr>
            <p:spPr bwMode="auto">
              <a:xfrm>
                <a:off x="46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0" name="Freeform 1225"/>
              <p:cNvSpPr>
                <a:spLocks/>
              </p:cNvSpPr>
              <p:nvPr/>
            </p:nvSpPr>
            <p:spPr bwMode="auto">
              <a:xfrm>
                <a:off x="460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Freeform 1226"/>
              <p:cNvSpPr>
                <a:spLocks/>
              </p:cNvSpPr>
              <p:nvPr/>
            </p:nvSpPr>
            <p:spPr bwMode="auto">
              <a:xfrm>
                <a:off x="460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Freeform 1227"/>
              <p:cNvSpPr>
                <a:spLocks/>
              </p:cNvSpPr>
              <p:nvPr/>
            </p:nvSpPr>
            <p:spPr bwMode="auto">
              <a:xfrm>
                <a:off x="46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Freeform 1228"/>
              <p:cNvSpPr>
                <a:spLocks/>
              </p:cNvSpPr>
              <p:nvPr/>
            </p:nvSpPr>
            <p:spPr bwMode="auto">
              <a:xfrm>
                <a:off x="461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Freeform 1229"/>
              <p:cNvSpPr>
                <a:spLocks/>
              </p:cNvSpPr>
              <p:nvPr/>
            </p:nvSpPr>
            <p:spPr bwMode="auto">
              <a:xfrm>
                <a:off x="46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Freeform 1230"/>
              <p:cNvSpPr>
                <a:spLocks/>
              </p:cNvSpPr>
              <p:nvPr/>
            </p:nvSpPr>
            <p:spPr bwMode="auto">
              <a:xfrm>
                <a:off x="46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Freeform 1231"/>
              <p:cNvSpPr>
                <a:spLocks/>
              </p:cNvSpPr>
              <p:nvPr/>
            </p:nvSpPr>
            <p:spPr bwMode="auto">
              <a:xfrm>
                <a:off x="4615" y="3698"/>
                <a:ext cx="16" cy="16"/>
              </a:xfrm>
              <a:custGeom>
                <a:avLst/>
                <a:gdLst>
                  <a:gd name="T0" fmla="*/ 0 w 17"/>
                  <a:gd name="T1" fmla="*/ 11 h 17"/>
                  <a:gd name="T2" fmla="*/ 8 w 17"/>
                  <a:gd name="T3" fmla="*/ 0 h 17"/>
                  <a:gd name="T4" fmla="*/ 11 w 17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Freeform 1232"/>
              <p:cNvSpPr>
                <a:spLocks/>
              </p:cNvSpPr>
              <p:nvPr/>
            </p:nvSpPr>
            <p:spPr bwMode="auto">
              <a:xfrm>
                <a:off x="4624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Freeform 1233"/>
              <p:cNvSpPr>
                <a:spLocks/>
              </p:cNvSpPr>
              <p:nvPr/>
            </p:nvSpPr>
            <p:spPr bwMode="auto">
              <a:xfrm>
                <a:off x="4624" y="367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Freeform 1234"/>
              <p:cNvSpPr>
                <a:spLocks/>
              </p:cNvSpPr>
              <p:nvPr/>
            </p:nvSpPr>
            <p:spPr bwMode="auto">
              <a:xfrm>
                <a:off x="4624" y="3682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Freeform 1235"/>
              <p:cNvSpPr>
                <a:spLocks/>
              </p:cNvSpPr>
              <p:nvPr/>
            </p:nvSpPr>
            <p:spPr bwMode="auto">
              <a:xfrm>
                <a:off x="4624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Freeform 1236"/>
              <p:cNvSpPr>
                <a:spLocks/>
              </p:cNvSpPr>
              <p:nvPr/>
            </p:nvSpPr>
            <p:spPr bwMode="auto">
              <a:xfrm>
                <a:off x="462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Freeform 1237"/>
              <p:cNvSpPr>
                <a:spLocks/>
              </p:cNvSpPr>
              <p:nvPr/>
            </p:nvSpPr>
            <p:spPr bwMode="auto">
              <a:xfrm>
                <a:off x="4624" y="3706"/>
                <a:ext cx="15" cy="16"/>
              </a:xfrm>
              <a:custGeom>
                <a:avLst/>
                <a:gdLst>
                  <a:gd name="T0" fmla="*/ 0 w 16"/>
                  <a:gd name="T1" fmla="*/ 16 h 16"/>
                  <a:gd name="T2" fmla="*/ 8 w 16"/>
                  <a:gd name="T3" fmla="*/ 0 h 16"/>
                  <a:gd name="T4" fmla="*/ 10 w 16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Freeform 1238"/>
              <p:cNvSpPr>
                <a:spLocks/>
              </p:cNvSpPr>
              <p:nvPr/>
            </p:nvSpPr>
            <p:spPr bwMode="auto">
              <a:xfrm>
                <a:off x="4631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4" name="Freeform 1239"/>
              <p:cNvSpPr>
                <a:spLocks/>
              </p:cNvSpPr>
              <p:nvPr/>
            </p:nvSpPr>
            <p:spPr bwMode="auto">
              <a:xfrm>
                <a:off x="4631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5" name="Freeform 1240"/>
              <p:cNvSpPr>
                <a:spLocks/>
              </p:cNvSpPr>
              <p:nvPr/>
            </p:nvSpPr>
            <p:spPr bwMode="auto">
              <a:xfrm>
                <a:off x="46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6" name="Freeform 1241"/>
              <p:cNvSpPr>
                <a:spLocks/>
              </p:cNvSpPr>
              <p:nvPr/>
            </p:nvSpPr>
            <p:spPr bwMode="auto">
              <a:xfrm>
                <a:off x="463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7" name="Freeform 1242"/>
              <p:cNvSpPr>
                <a:spLocks/>
              </p:cNvSpPr>
              <p:nvPr/>
            </p:nvSpPr>
            <p:spPr bwMode="auto">
              <a:xfrm>
                <a:off x="46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Freeform 1243"/>
              <p:cNvSpPr>
                <a:spLocks/>
              </p:cNvSpPr>
              <p:nvPr/>
            </p:nvSpPr>
            <p:spPr bwMode="auto">
              <a:xfrm>
                <a:off x="4631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9" name="Freeform 1244"/>
              <p:cNvSpPr>
                <a:spLocks/>
              </p:cNvSpPr>
              <p:nvPr/>
            </p:nvSpPr>
            <p:spPr bwMode="auto">
              <a:xfrm>
                <a:off x="46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0" name="Freeform 1245"/>
              <p:cNvSpPr>
                <a:spLocks/>
              </p:cNvSpPr>
              <p:nvPr/>
            </p:nvSpPr>
            <p:spPr bwMode="auto">
              <a:xfrm>
                <a:off x="46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1" name="Freeform 1246"/>
              <p:cNvSpPr>
                <a:spLocks/>
              </p:cNvSpPr>
              <p:nvPr/>
            </p:nvSpPr>
            <p:spPr bwMode="auto">
              <a:xfrm>
                <a:off x="46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2" name="Freeform 1247"/>
              <p:cNvSpPr>
                <a:spLocks/>
              </p:cNvSpPr>
              <p:nvPr/>
            </p:nvSpPr>
            <p:spPr bwMode="auto">
              <a:xfrm>
                <a:off x="463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" name="Freeform 1248"/>
              <p:cNvSpPr>
                <a:spLocks/>
              </p:cNvSpPr>
              <p:nvPr/>
            </p:nvSpPr>
            <p:spPr bwMode="auto">
              <a:xfrm>
                <a:off x="46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Freeform 1249"/>
              <p:cNvSpPr>
                <a:spLocks/>
              </p:cNvSpPr>
              <p:nvPr/>
            </p:nvSpPr>
            <p:spPr bwMode="auto">
              <a:xfrm>
                <a:off x="46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Freeform 1250"/>
              <p:cNvSpPr>
                <a:spLocks/>
              </p:cNvSpPr>
              <p:nvPr/>
            </p:nvSpPr>
            <p:spPr bwMode="auto">
              <a:xfrm>
                <a:off x="46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Freeform 1251"/>
              <p:cNvSpPr>
                <a:spLocks/>
              </p:cNvSpPr>
              <p:nvPr/>
            </p:nvSpPr>
            <p:spPr bwMode="auto">
              <a:xfrm>
                <a:off x="46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Freeform 1252"/>
              <p:cNvSpPr>
                <a:spLocks/>
              </p:cNvSpPr>
              <p:nvPr/>
            </p:nvSpPr>
            <p:spPr bwMode="auto">
              <a:xfrm>
                <a:off x="4647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Freeform 1253"/>
              <p:cNvSpPr>
                <a:spLocks/>
              </p:cNvSpPr>
              <p:nvPr/>
            </p:nvSpPr>
            <p:spPr bwMode="auto">
              <a:xfrm>
                <a:off x="46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Freeform 1254"/>
              <p:cNvSpPr>
                <a:spLocks/>
              </p:cNvSpPr>
              <p:nvPr/>
            </p:nvSpPr>
            <p:spPr bwMode="auto">
              <a:xfrm>
                <a:off x="46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Freeform 1255"/>
              <p:cNvSpPr>
                <a:spLocks/>
              </p:cNvSpPr>
              <p:nvPr/>
            </p:nvSpPr>
            <p:spPr bwMode="auto">
              <a:xfrm>
                <a:off x="46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Freeform 1256"/>
              <p:cNvSpPr>
                <a:spLocks/>
              </p:cNvSpPr>
              <p:nvPr/>
            </p:nvSpPr>
            <p:spPr bwMode="auto">
              <a:xfrm>
                <a:off x="4655" y="3722"/>
                <a:ext cx="16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1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Freeform 1257"/>
              <p:cNvSpPr>
                <a:spLocks/>
              </p:cNvSpPr>
              <p:nvPr/>
            </p:nvSpPr>
            <p:spPr bwMode="auto">
              <a:xfrm>
                <a:off x="4663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Freeform 1258"/>
              <p:cNvSpPr>
                <a:spLocks/>
              </p:cNvSpPr>
              <p:nvPr/>
            </p:nvSpPr>
            <p:spPr bwMode="auto">
              <a:xfrm>
                <a:off x="4663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Freeform 1259"/>
              <p:cNvSpPr>
                <a:spLocks/>
              </p:cNvSpPr>
              <p:nvPr/>
            </p:nvSpPr>
            <p:spPr bwMode="auto">
              <a:xfrm>
                <a:off x="4663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Freeform 1260"/>
              <p:cNvSpPr>
                <a:spLocks/>
              </p:cNvSpPr>
              <p:nvPr/>
            </p:nvSpPr>
            <p:spPr bwMode="auto">
              <a:xfrm>
                <a:off x="466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Freeform 1261"/>
              <p:cNvSpPr>
                <a:spLocks/>
              </p:cNvSpPr>
              <p:nvPr/>
            </p:nvSpPr>
            <p:spPr bwMode="auto">
              <a:xfrm>
                <a:off x="46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7" name="Freeform 1262"/>
              <p:cNvSpPr>
                <a:spLocks/>
              </p:cNvSpPr>
              <p:nvPr/>
            </p:nvSpPr>
            <p:spPr bwMode="auto">
              <a:xfrm>
                <a:off x="46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8" name="Freeform 1263"/>
              <p:cNvSpPr>
                <a:spLocks/>
              </p:cNvSpPr>
              <p:nvPr/>
            </p:nvSpPr>
            <p:spPr bwMode="auto">
              <a:xfrm>
                <a:off x="466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9" name="Freeform 1264"/>
              <p:cNvSpPr>
                <a:spLocks/>
              </p:cNvSpPr>
              <p:nvPr/>
            </p:nvSpPr>
            <p:spPr bwMode="auto">
              <a:xfrm>
                <a:off x="4671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0" name="Freeform 1265"/>
              <p:cNvSpPr>
                <a:spLocks/>
              </p:cNvSpPr>
              <p:nvPr/>
            </p:nvSpPr>
            <p:spPr bwMode="auto">
              <a:xfrm>
                <a:off x="467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1" name="Freeform 1266"/>
              <p:cNvSpPr>
                <a:spLocks/>
              </p:cNvSpPr>
              <p:nvPr/>
            </p:nvSpPr>
            <p:spPr bwMode="auto">
              <a:xfrm>
                <a:off x="467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2" name="Freeform 1267"/>
              <p:cNvSpPr>
                <a:spLocks/>
              </p:cNvSpPr>
              <p:nvPr/>
            </p:nvSpPr>
            <p:spPr bwMode="auto">
              <a:xfrm>
                <a:off x="4671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3" name="Freeform 1268"/>
              <p:cNvSpPr>
                <a:spLocks/>
              </p:cNvSpPr>
              <p:nvPr/>
            </p:nvSpPr>
            <p:spPr bwMode="auto">
              <a:xfrm>
                <a:off x="4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4" name="Freeform 1269"/>
              <p:cNvSpPr>
                <a:spLocks/>
              </p:cNvSpPr>
              <p:nvPr/>
            </p:nvSpPr>
            <p:spPr bwMode="auto">
              <a:xfrm>
                <a:off x="46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5" name="Freeform 1270"/>
              <p:cNvSpPr>
                <a:spLocks/>
              </p:cNvSpPr>
              <p:nvPr/>
            </p:nvSpPr>
            <p:spPr bwMode="auto">
              <a:xfrm>
                <a:off x="4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6" name="Freeform 1271"/>
              <p:cNvSpPr>
                <a:spLocks/>
              </p:cNvSpPr>
              <p:nvPr/>
            </p:nvSpPr>
            <p:spPr bwMode="auto">
              <a:xfrm>
                <a:off x="46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7" name="Freeform 1272"/>
              <p:cNvSpPr>
                <a:spLocks/>
              </p:cNvSpPr>
              <p:nvPr/>
            </p:nvSpPr>
            <p:spPr bwMode="auto">
              <a:xfrm>
                <a:off x="4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8" name="Freeform 1273"/>
              <p:cNvSpPr>
                <a:spLocks/>
              </p:cNvSpPr>
              <p:nvPr/>
            </p:nvSpPr>
            <p:spPr bwMode="auto">
              <a:xfrm>
                <a:off x="4679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9" name="Freeform 1274"/>
              <p:cNvSpPr>
                <a:spLocks/>
              </p:cNvSpPr>
              <p:nvPr/>
            </p:nvSpPr>
            <p:spPr bwMode="auto">
              <a:xfrm>
                <a:off x="46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0" name="Freeform 1275"/>
              <p:cNvSpPr>
                <a:spLocks/>
              </p:cNvSpPr>
              <p:nvPr/>
            </p:nvSpPr>
            <p:spPr bwMode="auto">
              <a:xfrm>
                <a:off x="4687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1276"/>
              <p:cNvSpPr>
                <a:spLocks/>
              </p:cNvSpPr>
              <p:nvPr/>
            </p:nvSpPr>
            <p:spPr bwMode="auto">
              <a:xfrm>
                <a:off x="469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1277"/>
              <p:cNvSpPr>
                <a:spLocks/>
              </p:cNvSpPr>
              <p:nvPr/>
            </p:nvSpPr>
            <p:spPr bwMode="auto">
              <a:xfrm>
                <a:off x="469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1278"/>
              <p:cNvSpPr>
                <a:spLocks/>
              </p:cNvSpPr>
              <p:nvPr/>
            </p:nvSpPr>
            <p:spPr bwMode="auto">
              <a:xfrm>
                <a:off x="4695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1279"/>
              <p:cNvSpPr>
                <a:spLocks/>
              </p:cNvSpPr>
              <p:nvPr/>
            </p:nvSpPr>
            <p:spPr bwMode="auto">
              <a:xfrm>
                <a:off x="4695" y="3650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1280"/>
              <p:cNvSpPr>
                <a:spLocks/>
              </p:cNvSpPr>
              <p:nvPr/>
            </p:nvSpPr>
            <p:spPr bwMode="auto">
              <a:xfrm>
                <a:off x="4695" y="3594"/>
                <a:ext cx="16" cy="64"/>
              </a:xfrm>
              <a:custGeom>
                <a:avLst/>
                <a:gdLst>
                  <a:gd name="T0" fmla="*/ 0 w 16"/>
                  <a:gd name="T1" fmla="*/ 51 h 67"/>
                  <a:gd name="T2" fmla="*/ 8 w 16"/>
                  <a:gd name="T3" fmla="*/ 0 h 67"/>
                  <a:gd name="T4" fmla="*/ 16 w 16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67">
                    <a:moveTo>
                      <a:pt x="0" y="67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1281"/>
              <p:cNvSpPr>
                <a:spLocks/>
              </p:cNvSpPr>
              <p:nvPr/>
            </p:nvSpPr>
            <p:spPr bwMode="auto">
              <a:xfrm>
                <a:off x="4703" y="3411"/>
                <a:ext cx="1" cy="183"/>
              </a:xfrm>
              <a:custGeom>
                <a:avLst/>
                <a:gdLst>
                  <a:gd name="T0" fmla="*/ 0 w 1"/>
                  <a:gd name="T1" fmla="*/ 148 h 191"/>
                  <a:gd name="T2" fmla="*/ 0 w 1"/>
                  <a:gd name="T3" fmla="*/ 8 h 191"/>
                  <a:gd name="T4" fmla="*/ 0 w 1"/>
                  <a:gd name="T5" fmla="*/ 0 h 1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1">
                    <a:moveTo>
                      <a:pt x="0" y="1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1282"/>
              <p:cNvSpPr>
                <a:spLocks/>
              </p:cNvSpPr>
              <p:nvPr/>
            </p:nvSpPr>
            <p:spPr bwMode="auto">
              <a:xfrm>
                <a:off x="4703" y="3219"/>
                <a:ext cx="1" cy="199"/>
              </a:xfrm>
              <a:custGeom>
                <a:avLst/>
                <a:gdLst>
                  <a:gd name="T0" fmla="*/ 0 w 1"/>
                  <a:gd name="T1" fmla="*/ 159 h 208"/>
                  <a:gd name="T2" fmla="*/ 0 w 1"/>
                  <a:gd name="T3" fmla="*/ 8 h 208"/>
                  <a:gd name="T4" fmla="*/ 0 w 1"/>
                  <a:gd name="T5" fmla="*/ 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8">
                    <a:moveTo>
                      <a:pt x="0" y="2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1283"/>
              <p:cNvSpPr>
                <a:spLocks/>
              </p:cNvSpPr>
              <p:nvPr/>
            </p:nvSpPr>
            <p:spPr bwMode="auto">
              <a:xfrm>
                <a:off x="4703" y="3106"/>
                <a:ext cx="1" cy="120"/>
              </a:xfrm>
              <a:custGeom>
                <a:avLst/>
                <a:gdLst>
                  <a:gd name="T0" fmla="*/ 0 w 1"/>
                  <a:gd name="T1" fmla="*/ 98 h 125"/>
                  <a:gd name="T2" fmla="*/ 0 w 1"/>
                  <a:gd name="T3" fmla="*/ 8 h 125"/>
                  <a:gd name="T4" fmla="*/ 0 w 1"/>
                  <a:gd name="T5" fmla="*/ 0 h 1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5">
                    <a:moveTo>
                      <a:pt x="0" y="1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1284"/>
              <p:cNvSpPr>
                <a:spLocks/>
              </p:cNvSpPr>
              <p:nvPr/>
            </p:nvSpPr>
            <p:spPr bwMode="auto">
              <a:xfrm>
                <a:off x="4703" y="3114"/>
                <a:ext cx="1" cy="136"/>
              </a:xfrm>
              <a:custGeom>
                <a:avLst/>
                <a:gdLst>
                  <a:gd name="T0" fmla="*/ 0 w 1"/>
                  <a:gd name="T1" fmla="*/ 0 h 142"/>
                  <a:gd name="T2" fmla="*/ 0 w 1"/>
                  <a:gd name="T3" fmla="*/ 103 h 142"/>
                  <a:gd name="T4" fmla="*/ 0 w 1"/>
                  <a:gd name="T5" fmla="*/ 110 h 1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42">
                    <a:moveTo>
                      <a:pt x="0" y="0"/>
                    </a:move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1285"/>
              <p:cNvSpPr>
                <a:spLocks/>
              </p:cNvSpPr>
              <p:nvPr/>
            </p:nvSpPr>
            <p:spPr bwMode="auto">
              <a:xfrm>
                <a:off x="4703" y="3243"/>
                <a:ext cx="1" cy="223"/>
              </a:xfrm>
              <a:custGeom>
                <a:avLst/>
                <a:gdLst>
                  <a:gd name="T0" fmla="*/ 0 w 1"/>
                  <a:gd name="T1" fmla="*/ 0 h 233"/>
                  <a:gd name="T2" fmla="*/ 0 w 1"/>
                  <a:gd name="T3" fmla="*/ 173 h 233"/>
                  <a:gd name="T4" fmla="*/ 0 w 1"/>
                  <a:gd name="T5" fmla="*/ 179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3">
                    <a:moveTo>
                      <a:pt x="0" y="0"/>
                    </a:moveTo>
                    <a:lnTo>
                      <a:pt x="0" y="225"/>
                    </a:lnTo>
                    <a:lnTo>
                      <a:pt x="0" y="2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1286"/>
              <p:cNvSpPr>
                <a:spLocks/>
              </p:cNvSpPr>
              <p:nvPr/>
            </p:nvSpPr>
            <p:spPr bwMode="auto">
              <a:xfrm>
                <a:off x="4703" y="3459"/>
                <a:ext cx="1" cy="159"/>
              </a:xfrm>
              <a:custGeom>
                <a:avLst/>
                <a:gdLst>
                  <a:gd name="T0" fmla="*/ 0 w 1"/>
                  <a:gd name="T1" fmla="*/ 0 h 166"/>
                  <a:gd name="T2" fmla="*/ 0 w 1"/>
                  <a:gd name="T3" fmla="*/ 122 h 166"/>
                  <a:gd name="T4" fmla="*/ 0 w 1"/>
                  <a:gd name="T5" fmla="*/ 12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6">
                    <a:moveTo>
                      <a:pt x="0" y="0"/>
                    </a:moveTo>
                    <a:lnTo>
                      <a:pt x="0" y="158"/>
                    </a:lnTo>
                    <a:lnTo>
                      <a:pt x="0" y="1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1287"/>
              <p:cNvSpPr>
                <a:spLocks/>
              </p:cNvSpPr>
              <p:nvPr/>
            </p:nvSpPr>
            <p:spPr bwMode="auto">
              <a:xfrm>
                <a:off x="4703" y="3610"/>
                <a:ext cx="1" cy="56"/>
              </a:xfrm>
              <a:custGeom>
                <a:avLst/>
                <a:gdLst>
                  <a:gd name="T0" fmla="*/ 0 w 1"/>
                  <a:gd name="T1" fmla="*/ 0 h 58"/>
                  <a:gd name="T2" fmla="*/ 0 w 1"/>
                  <a:gd name="T3" fmla="*/ 40 h 58"/>
                  <a:gd name="T4" fmla="*/ 0 w 1"/>
                  <a:gd name="T5" fmla="*/ 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0"/>
                    </a:moveTo>
                    <a:lnTo>
                      <a:pt x="0" y="50"/>
                    </a:lnTo>
                    <a:lnTo>
                      <a:pt x="0" y="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1288"/>
              <p:cNvSpPr>
                <a:spLocks/>
              </p:cNvSpPr>
              <p:nvPr/>
            </p:nvSpPr>
            <p:spPr bwMode="auto">
              <a:xfrm>
                <a:off x="4703" y="364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1289"/>
              <p:cNvSpPr>
                <a:spLocks/>
              </p:cNvSpPr>
              <p:nvPr/>
            </p:nvSpPr>
            <p:spPr bwMode="auto">
              <a:xfrm>
                <a:off x="4703" y="3626"/>
                <a:ext cx="16" cy="24"/>
              </a:xfrm>
              <a:custGeom>
                <a:avLst/>
                <a:gdLst>
                  <a:gd name="T0" fmla="*/ 0 w 17"/>
                  <a:gd name="T1" fmla="*/ 19 h 25"/>
                  <a:gd name="T2" fmla="*/ 8 w 17"/>
                  <a:gd name="T3" fmla="*/ 0 h 25"/>
                  <a:gd name="T4" fmla="*/ 11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1290"/>
              <p:cNvSpPr>
                <a:spLocks/>
              </p:cNvSpPr>
              <p:nvPr/>
            </p:nvSpPr>
            <p:spPr bwMode="auto">
              <a:xfrm>
                <a:off x="4711" y="3522"/>
                <a:ext cx="1" cy="104"/>
              </a:xfrm>
              <a:custGeom>
                <a:avLst/>
                <a:gdLst>
                  <a:gd name="T0" fmla="*/ 0 w 1"/>
                  <a:gd name="T1" fmla="*/ 86 h 108"/>
                  <a:gd name="T2" fmla="*/ 0 w 1"/>
                  <a:gd name="T3" fmla="*/ 9 h 108"/>
                  <a:gd name="T4" fmla="*/ 0 w 1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10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1291"/>
              <p:cNvSpPr>
                <a:spLocks/>
              </p:cNvSpPr>
              <p:nvPr/>
            </p:nvSpPr>
            <p:spPr bwMode="auto">
              <a:xfrm>
                <a:off x="4711" y="3435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8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1292"/>
              <p:cNvSpPr>
                <a:spLocks/>
              </p:cNvSpPr>
              <p:nvPr/>
            </p:nvSpPr>
            <p:spPr bwMode="auto">
              <a:xfrm>
                <a:off x="4711" y="341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1293"/>
              <p:cNvSpPr>
                <a:spLocks/>
              </p:cNvSpPr>
              <p:nvPr/>
            </p:nvSpPr>
            <p:spPr bwMode="auto">
              <a:xfrm>
                <a:off x="4711" y="3426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Freeform 1294"/>
              <p:cNvSpPr>
                <a:spLocks/>
              </p:cNvSpPr>
              <p:nvPr/>
            </p:nvSpPr>
            <p:spPr bwMode="auto">
              <a:xfrm>
                <a:off x="4711" y="3514"/>
                <a:ext cx="1" cy="120"/>
              </a:xfrm>
              <a:custGeom>
                <a:avLst/>
                <a:gdLst>
                  <a:gd name="T0" fmla="*/ 0 w 1"/>
                  <a:gd name="T1" fmla="*/ 0 h 125"/>
                  <a:gd name="T2" fmla="*/ 0 w 1"/>
                  <a:gd name="T3" fmla="*/ 91 h 125"/>
                  <a:gd name="T4" fmla="*/ 0 w 1"/>
                  <a:gd name="T5" fmla="*/ 98 h 1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5">
                    <a:moveTo>
                      <a:pt x="0" y="0"/>
                    </a:moveTo>
                    <a:lnTo>
                      <a:pt x="0" y="116"/>
                    </a:lnTo>
                    <a:lnTo>
                      <a:pt x="0" y="1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1295"/>
              <p:cNvSpPr>
                <a:spLocks/>
              </p:cNvSpPr>
              <p:nvPr/>
            </p:nvSpPr>
            <p:spPr bwMode="auto">
              <a:xfrm>
                <a:off x="4711" y="3626"/>
                <a:ext cx="1" cy="56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37 h 59"/>
                  <a:gd name="T4" fmla="*/ 0 w 1"/>
                  <a:gd name="T5" fmla="*/ 43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0"/>
                    </a:moveTo>
                    <a:lnTo>
                      <a:pt x="0" y="50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Freeform 1296"/>
              <p:cNvSpPr>
                <a:spLocks/>
              </p:cNvSpPr>
              <p:nvPr/>
            </p:nvSpPr>
            <p:spPr bwMode="auto">
              <a:xfrm>
                <a:off x="4711" y="3674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Freeform 1297"/>
              <p:cNvSpPr>
                <a:spLocks/>
              </p:cNvSpPr>
              <p:nvPr/>
            </p:nvSpPr>
            <p:spPr bwMode="auto">
              <a:xfrm>
                <a:off x="471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3" name="Freeform 1298"/>
              <p:cNvSpPr>
                <a:spLocks/>
              </p:cNvSpPr>
              <p:nvPr/>
            </p:nvSpPr>
            <p:spPr bwMode="auto">
              <a:xfrm>
                <a:off x="4711" y="3714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Freeform 1299"/>
              <p:cNvSpPr>
                <a:spLocks/>
              </p:cNvSpPr>
              <p:nvPr/>
            </p:nvSpPr>
            <p:spPr bwMode="auto">
              <a:xfrm>
                <a:off x="4719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5" name="Freeform 1300"/>
              <p:cNvSpPr>
                <a:spLocks/>
              </p:cNvSpPr>
              <p:nvPr/>
            </p:nvSpPr>
            <p:spPr bwMode="auto">
              <a:xfrm>
                <a:off x="471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Freeform 1301"/>
              <p:cNvSpPr>
                <a:spLocks/>
              </p:cNvSpPr>
              <p:nvPr/>
            </p:nvSpPr>
            <p:spPr bwMode="auto">
              <a:xfrm>
                <a:off x="4719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7" name="Freeform 1302"/>
              <p:cNvSpPr>
                <a:spLocks/>
              </p:cNvSpPr>
              <p:nvPr/>
            </p:nvSpPr>
            <p:spPr bwMode="auto">
              <a:xfrm>
                <a:off x="472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Freeform 1303"/>
              <p:cNvSpPr>
                <a:spLocks/>
              </p:cNvSpPr>
              <p:nvPr/>
            </p:nvSpPr>
            <p:spPr bwMode="auto">
              <a:xfrm>
                <a:off x="472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9" name="Freeform 1304"/>
              <p:cNvSpPr>
                <a:spLocks/>
              </p:cNvSpPr>
              <p:nvPr/>
            </p:nvSpPr>
            <p:spPr bwMode="auto">
              <a:xfrm>
                <a:off x="4727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Freeform 1305"/>
              <p:cNvSpPr>
                <a:spLocks/>
              </p:cNvSpPr>
              <p:nvPr/>
            </p:nvSpPr>
            <p:spPr bwMode="auto">
              <a:xfrm>
                <a:off x="47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1" name="Freeform 1306"/>
              <p:cNvSpPr>
                <a:spLocks/>
              </p:cNvSpPr>
              <p:nvPr/>
            </p:nvSpPr>
            <p:spPr bwMode="auto">
              <a:xfrm>
                <a:off x="47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Freeform 1307"/>
              <p:cNvSpPr>
                <a:spLocks/>
              </p:cNvSpPr>
              <p:nvPr/>
            </p:nvSpPr>
            <p:spPr bwMode="auto">
              <a:xfrm>
                <a:off x="47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3" name="Freeform 1308"/>
              <p:cNvSpPr>
                <a:spLocks/>
              </p:cNvSpPr>
              <p:nvPr/>
            </p:nvSpPr>
            <p:spPr bwMode="auto">
              <a:xfrm>
                <a:off x="47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Freeform 1309"/>
              <p:cNvSpPr>
                <a:spLocks/>
              </p:cNvSpPr>
              <p:nvPr/>
            </p:nvSpPr>
            <p:spPr bwMode="auto">
              <a:xfrm>
                <a:off x="4735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Freeform 1310"/>
              <p:cNvSpPr>
                <a:spLocks/>
              </p:cNvSpPr>
              <p:nvPr/>
            </p:nvSpPr>
            <p:spPr bwMode="auto">
              <a:xfrm>
                <a:off x="47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Freeform 1311"/>
              <p:cNvSpPr>
                <a:spLocks/>
              </p:cNvSpPr>
              <p:nvPr/>
            </p:nvSpPr>
            <p:spPr bwMode="auto">
              <a:xfrm>
                <a:off x="47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7" name="Freeform 1312"/>
              <p:cNvSpPr>
                <a:spLocks/>
              </p:cNvSpPr>
              <p:nvPr/>
            </p:nvSpPr>
            <p:spPr bwMode="auto">
              <a:xfrm>
                <a:off x="47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Freeform 1313"/>
              <p:cNvSpPr>
                <a:spLocks/>
              </p:cNvSpPr>
              <p:nvPr/>
            </p:nvSpPr>
            <p:spPr bwMode="auto">
              <a:xfrm>
                <a:off x="47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Freeform 1314"/>
              <p:cNvSpPr>
                <a:spLocks/>
              </p:cNvSpPr>
              <p:nvPr/>
            </p:nvSpPr>
            <p:spPr bwMode="auto">
              <a:xfrm>
                <a:off x="4743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Freeform 1315"/>
              <p:cNvSpPr>
                <a:spLocks/>
              </p:cNvSpPr>
              <p:nvPr/>
            </p:nvSpPr>
            <p:spPr bwMode="auto">
              <a:xfrm>
                <a:off x="47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1" name="Freeform 1316"/>
              <p:cNvSpPr>
                <a:spLocks/>
              </p:cNvSpPr>
              <p:nvPr/>
            </p:nvSpPr>
            <p:spPr bwMode="auto">
              <a:xfrm>
                <a:off x="47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Freeform 1317"/>
              <p:cNvSpPr>
                <a:spLocks/>
              </p:cNvSpPr>
              <p:nvPr/>
            </p:nvSpPr>
            <p:spPr bwMode="auto">
              <a:xfrm>
                <a:off x="47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3" name="Freeform 1318"/>
              <p:cNvSpPr>
                <a:spLocks/>
              </p:cNvSpPr>
              <p:nvPr/>
            </p:nvSpPr>
            <p:spPr bwMode="auto">
              <a:xfrm>
                <a:off x="47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Freeform 1319"/>
              <p:cNvSpPr>
                <a:spLocks/>
              </p:cNvSpPr>
              <p:nvPr/>
            </p:nvSpPr>
            <p:spPr bwMode="auto">
              <a:xfrm>
                <a:off x="47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5" name="Freeform 1320"/>
              <p:cNvSpPr>
                <a:spLocks/>
              </p:cNvSpPr>
              <p:nvPr/>
            </p:nvSpPr>
            <p:spPr bwMode="auto">
              <a:xfrm>
                <a:off x="47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Freeform 1321"/>
              <p:cNvSpPr>
                <a:spLocks/>
              </p:cNvSpPr>
              <p:nvPr/>
            </p:nvSpPr>
            <p:spPr bwMode="auto">
              <a:xfrm>
                <a:off x="475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7" name="Freeform 1322"/>
              <p:cNvSpPr>
                <a:spLocks/>
              </p:cNvSpPr>
              <p:nvPr/>
            </p:nvSpPr>
            <p:spPr bwMode="auto">
              <a:xfrm>
                <a:off x="47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323"/>
              <p:cNvSpPr>
                <a:spLocks/>
              </p:cNvSpPr>
              <p:nvPr/>
            </p:nvSpPr>
            <p:spPr bwMode="auto">
              <a:xfrm>
                <a:off x="47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Freeform 1324"/>
              <p:cNvSpPr>
                <a:spLocks/>
              </p:cNvSpPr>
              <p:nvPr/>
            </p:nvSpPr>
            <p:spPr bwMode="auto">
              <a:xfrm>
                <a:off x="47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Freeform 1325"/>
              <p:cNvSpPr>
                <a:spLocks/>
              </p:cNvSpPr>
              <p:nvPr/>
            </p:nvSpPr>
            <p:spPr bwMode="auto">
              <a:xfrm>
                <a:off x="475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326"/>
              <p:cNvSpPr>
                <a:spLocks/>
              </p:cNvSpPr>
              <p:nvPr/>
            </p:nvSpPr>
            <p:spPr bwMode="auto">
              <a:xfrm>
                <a:off x="47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327"/>
              <p:cNvSpPr>
                <a:spLocks/>
              </p:cNvSpPr>
              <p:nvPr/>
            </p:nvSpPr>
            <p:spPr bwMode="auto">
              <a:xfrm>
                <a:off x="47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328"/>
              <p:cNvSpPr>
                <a:spLocks/>
              </p:cNvSpPr>
              <p:nvPr/>
            </p:nvSpPr>
            <p:spPr bwMode="auto">
              <a:xfrm>
                <a:off x="47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329"/>
              <p:cNvSpPr>
                <a:spLocks/>
              </p:cNvSpPr>
              <p:nvPr/>
            </p:nvSpPr>
            <p:spPr bwMode="auto">
              <a:xfrm>
                <a:off x="47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330"/>
              <p:cNvSpPr>
                <a:spLocks/>
              </p:cNvSpPr>
              <p:nvPr/>
            </p:nvSpPr>
            <p:spPr bwMode="auto">
              <a:xfrm>
                <a:off x="47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331"/>
              <p:cNvSpPr>
                <a:spLocks/>
              </p:cNvSpPr>
              <p:nvPr/>
            </p:nvSpPr>
            <p:spPr bwMode="auto">
              <a:xfrm>
                <a:off x="4767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Freeform 1332"/>
              <p:cNvSpPr>
                <a:spLocks/>
              </p:cNvSpPr>
              <p:nvPr/>
            </p:nvSpPr>
            <p:spPr bwMode="auto">
              <a:xfrm>
                <a:off x="47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Freeform 1333"/>
              <p:cNvSpPr>
                <a:spLocks/>
              </p:cNvSpPr>
              <p:nvPr/>
            </p:nvSpPr>
            <p:spPr bwMode="auto">
              <a:xfrm>
                <a:off x="477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334"/>
              <p:cNvSpPr>
                <a:spLocks/>
              </p:cNvSpPr>
              <p:nvPr/>
            </p:nvSpPr>
            <p:spPr bwMode="auto">
              <a:xfrm>
                <a:off x="47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335"/>
              <p:cNvSpPr>
                <a:spLocks/>
              </p:cNvSpPr>
              <p:nvPr/>
            </p:nvSpPr>
            <p:spPr bwMode="auto">
              <a:xfrm>
                <a:off x="4775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336"/>
              <p:cNvSpPr>
                <a:spLocks/>
              </p:cNvSpPr>
              <p:nvPr/>
            </p:nvSpPr>
            <p:spPr bwMode="auto">
              <a:xfrm>
                <a:off x="47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337"/>
              <p:cNvSpPr>
                <a:spLocks/>
              </p:cNvSpPr>
              <p:nvPr/>
            </p:nvSpPr>
            <p:spPr bwMode="auto">
              <a:xfrm>
                <a:off x="47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338"/>
              <p:cNvSpPr>
                <a:spLocks/>
              </p:cNvSpPr>
              <p:nvPr/>
            </p:nvSpPr>
            <p:spPr bwMode="auto">
              <a:xfrm>
                <a:off x="478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339"/>
              <p:cNvSpPr>
                <a:spLocks/>
              </p:cNvSpPr>
              <p:nvPr/>
            </p:nvSpPr>
            <p:spPr bwMode="auto">
              <a:xfrm>
                <a:off x="47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340"/>
              <p:cNvSpPr>
                <a:spLocks/>
              </p:cNvSpPr>
              <p:nvPr/>
            </p:nvSpPr>
            <p:spPr bwMode="auto">
              <a:xfrm>
                <a:off x="4791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341"/>
              <p:cNvSpPr>
                <a:spLocks/>
              </p:cNvSpPr>
              <p:nvPr/>
            </p:nvSpPr>
            <p:spPr bwMode="auto">
              <a:xfrm>
                <a:off x="4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342"/>
              <p:cNvSpPr>
                <a:spLocks/>
              </p:cNvSpPr>
              <p:nvPr/>
            </p:nvSpPr>
            <p:spPr bwMode="auto">
              <a:xfrm>
                <a:off x="47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343"/>
              <p:cNvSpPr>
                <a:spLocks/>
              </p:cNvSpPr>
              <p:nvPr/>
            </p:nvSpPr>
            <p:spPr bwMode="auto">
              <a:xfrm>
                <a:off x="4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344"/>
              <p:cNvSpPr>
                <a:spLocks/>
              </p:cNvSpPr>
              <p:nvPr/>
            </p:nvSpPr>
            <p:spPr bwMode="auto">
              <a:xfrm>
                <a:off x="4799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345"/>
              <p:cNvSpPr>
                <a:spLocks/>
              </p:cNvSpPr>
              <p:nvPr/>
            </p:nvSpPr>
            <p:spPr bwMode="auto">
              <a:xfrm>
                <a:off x="48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Freeform 1346"/>
              <p:cNvSpPr>
                <a:spLocks/>
              </p:cNvSpPr>
              <p:nvPr/>
            </p:nvSpPr>
            <p:spPr bwMode="auto">
              <a:xfrm>
                <a:off x="48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Freeform 1347"/>
              <p:cNvSpPr>
                <a:spLocks/>
              </p:cNvSpPr>
              <p:nvPr/>
            </p:nvSpPr>
            <p:spPr bwMode="auto">
              <a:xfrm>
                <a:off x="480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48"/>
              <p:cNvSpPr>
                <a:spLocks/>
              </p:cNvSpPr>
              <p:nvPr/>
            </p:nvSpPr>
            <p:spPr bwMode="auto">
              <a:xfrm>
                <a:off x="48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49"/>
              <p:cNvSpPr>
                <a:spLocks/>
              </p:cNvSpPr>
              <p:nvPr/>
            </p:nvSpPr>
            <p:spPr bwMode="auto">
              <a:xfrm>
                <a:off x="481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50"/>
              <p:cNvSpPr>
                <a:spLocks/>
              </p:cNvSpPr>
              <p:nvPr/>
            </p:nvSpPr>
            <p:spPr bwMode="auto">
              <a:xfrm>
                <a:off x="48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51"/>
              <p:cNvSpPr>
                <a:spLocks/>
              </p:cNvSpPr>
              <p:nvPr/>
            </p:nvSpPr>
            <p:spPr bwMode="auto">
              <a:xfrm>
                <a:off x="48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52"/>
              <p:cNvSpPr>
                <a:spLocks/>
              </p:cNvSpPr>
              <p:nvPr/>
            </p:nvSpPr>
            <p:spPr bwMode="auto">
              <a:xfrm>
                <a:off x="4815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3"/>
              <p:cNvSpPr>
                <a:spLocks/>
              </p:cNvSpPr>
              <p:nvPr/>
            </p:nvSpPr>
            <p:spPr bwMode="auto">
              <a:xfrm>
                <a:off x="4815" y="3658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54"/>
              <p:cNvSpPr>
                <a:spLocks/>
              </p:cNvSpPr>
              <p:nvPr/>
            </p:nvSpPr>
            <p:spPr bwMode="auto">
              <a:xfrm>
                <a:off x="4815" y="3642"/>
                <a:ext cx="17" cy="24"/>
              </a:xfrm>
              <a:custGeom>
                <a:avLst/>
                <a:gdLst>
                  <a:gd name="T0" fmla="*/ 0 w 17"/>
                  <a:gd name="T1" fmla="*/ 19 h 25"/>
                  <a:gd name="T2" fmla="*/ 8 w 17"/>
                  <a:gd name="T3" fmla="*/ 0 h 25"/>
                  <a:gd name="T4" fmla="*/ 17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55"/>
              <p:cNvSpPr>
                <a:spLocks/>
              </p:cNvSpPr>
              <p:nvPr/>
            </p:nvSpPr>
            <p:spPr bwMode="auto">
              <a:xfrm>
                <a:off x="4823" y="364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56"/>
              <p:cNvSpPr>
                <a:spLocks/>
              </p:cNvSpPr>
              <p:nvPr/>
            </p:nvSpPr>
            <p:spPr bwMode="auto">
              <a:xfrm>
                <a:off x="4823" y="3666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57"/>
              <p:cNvSpPr>
                <a:spLocks/>
              </p:cNvSpPr>
              <p:nvPr/>
            </p:nvSpPr>
            <p:spPr bwMode="auto">
              <a:xfrm>
                <a:off x="4823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358"/>
              <p:cNvSpPr>
                <a:spLocks/>
              </p:cNvSpPr>
              <p:nvPr/>
            </p:nvSpPr>
            <p:spPr bwMode="auto">
              <a:xfrm>
                <a:off x="4823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359"/>
              <p:cNvSpPr>
                <a:spLocks/>
              </p:cNvSpPr>
              <p:nvPr/>
            </p:nvSpPr>
            <p:spPr bwMode="auto">
              <a:xfrm>
                <a:off x="4823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360"/>
              <p:cNvSpPr>
                <a:spLocks/>
              </p:cNvSpPr>
              <p:nvPr/>
            </p:nvSpPr>
            <p:spPr bwMode="auto">
              <a:xfrm>
                <a:off x="4823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361"/>
              <p:cNvSpPr>
                <a:spLocks/>
              </p:cNvSpPr>
              <p:nvPr/>
            </p:nvSpPr>
            <p:spPr bwMode="auto">
              <a:xfrm>
                <a:off x="4823" y="369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Freeform 1362"/>
              <p:cNvSpPr>
                <a:spLocks/>
              </p:cNvSpPr>
              <p:nvPr/>
            </p:nvSpPr>
            <p:spPr bwMode="auto">
              <a:xfrm>
                <a:off x="4832" y="3690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Freeform 1363"/>
              <p:cNvSpPr>
                <a:spLocks/>
              </p:cNvSpPr>
              <p:nvPr/>
            </p:nvSpPr>
            <p:spPr bwMode="auto">
              <a:xfrm>
                <a:off x="4832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364"/>
              <p:cNvSpPr>
                <a:spLocks/>
              </p:cNvSpPr>
              <p:nvPr/>
            </p:nvSpPr>
            <p:spPr bwMode="auto">
              <a:xfrm>
                <a:off x="4832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365"/>
              <p:cNvSpPr>
                <a:spLocks/>
              </p:cNvSpPr>
              <p:nvPr/>
            </p:nvSpPr>
            <p:spPr bwMode="auto">
              <a:xfrm>
                <a:off x="4832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Freeform 1366"/>
              <p:cNvSpPr>
                <a:spLocks/>
              </p:cNvSpPr>
              <p:nvPr/>
            </p:nvSpPr>
            <p:spPr bwMode="auto">
              <a:xfrm>
                <a:off x="48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Freeform 1367"/>
              <p:cNvSpPr>
                <a:spLocks/>
              </p:cNvSpPr>
              <p:nvPr/>
            </p:nvSpPr>
            <p:spPr bwMode="auto">
              <a:xfrm>
                <a:off x="483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Freeform 1368"/>
              <p:cNvSpPr>
                <a:spLocks/>
              </p:cNvSpPr>
              <p:nvPr/>
            </p:nvSpPr>
            <p:spPr bwMode="auto">
              <a:xfrm>
                <a:off x="48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Freeform 1369"/>
              <p:cNvSpPr>
                <a:spLocks/>
              </p:cNvSpPr>
              <p:nvPr/>
            </p:nvSpPr>
            <p:spPr bwMode="auto">
              <a:xfrm>
                <a:off x="483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Freeform 1370"/>
              <p:cNvSpPr>
                <a:spLocks/>
              </p:cNvSpPr>
              <p:nvPr/>
            </p:nvSpPr>
            <p:spPr bwMode="auto">
              <a:xfrm>
                <a:off x="48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Freeform 1371"/>
              <p:cNvSpPr>
                <a:spLocks/>
              </p:cNvSpPr>
              <p:nvPr/>
            </p:nvSpPr>
            <p:spPr bwMode="auto">
              <a:xfrm>
                <a:off x="48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372"/>
              <p:cNvSpPr>
                <a:spLocks/>
              </p:cNvSpPr>
              <p:nvPr/>
            </p:nvSpPr>
            <p:spPr bwMode="auto">
              <a:xfrm>
                <a:off x="48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373"/>
              <p:cNvSpPr>
                <a:spLocks/>
              </p:cNvSpPr>
              <p:nvPr/>
            </p:nvSpPr>
            <p:spPr bwMode="auto">
              <a:xfrm>
                <a:off x="48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374"/>
              <p:cNvSpPr>
                <a:spLocks/>
              </p:cNvSpPr>
              <p:nvPr/>
            </p:nvSpPr>
            <p:spPr bwMode="auto">
              <a:xfrm>
                <a:off x="48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375"/>
              <p:cNvSpPr>
                <a:spLocks/>
              </p:cNvSpPr>
              <p:nvPr/>
            </p:nvSpPr>
            <p:spPr bwMode="auto">
              <a:xfrm>
                <a:off x="4839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Freeform 1376"/>
              <p:cNvSpPr>
                <a:spLocks/>
              </p:cNvSpPr>
              <p:nvPr/>
            </p:nvSpPr>
            <p:spPr bwMode="auto">
              <a:xfrm>
                <a:off x="48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Freeform 1377"/>
              <p:cNvSpPr>
                <a:spLocks/>
              </p:cNvSpPr>
              <p:nvPr/>
            </p:nvSpPr>
            <p:spPr bwMode="auto">
              <a:xfrm>
                <a:off x="48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378"/>
              <p:cNvSpPr>
                <a:spLocks/>
              </p:cNvSpPr>
              <p:nvPr/>
            </p:nvSpPr>
            <p:spPr bwMode="auto">
              <a:xfrm>
                <a:off x="48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379"/>
              <p:cNvSpPr>
                <a:spLocks/>
              </p:cNvSpPr>
              <p:nvPr/>
            </p:nvSpPr>
            <p:spPr bwMode="auto">
              <a:xfrm>
                <a:off x="48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380"/>
              <p:cNvSpPr>
                <a:spLocks/>
              </p:cNvSpPr>
              <p:nvPr/>
            </p:nvSpPr>
            <p:spPr bwMode="auto">
              <a:xfrm>
                <a:off x="4847" y="371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381"/>
              <p:cNvSpPr>
                <a:spLocks/>
              </p:cNvSpPr>
              <p:nvPr/>
            </p:nvSpPr>
            <p:spPr bwMode="auto">
              <a:xfrm>
                <a:off x="4847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Freeform 1382"/>
              <p:cNvSpPr>
                <a:spLocks/>
              </p:cNvSpPr>
              <p:nvPr/>
            </p:nvSpPr>
            <p:spPr bwMode="auto">
              <a:xfrm>
                <a:off x="4856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Freeform 1383"/>
              <p:cNvSpPr>
                <a:spLocks/>
              </p:cNvSpPr>
              <p:nvPr/>
            </p:nvSpPr>
            <p:spPr bwMode="auto">
              <a:xfrm>
                <a:off x="485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384"/>
              <p:cNvSpPr>
                <a:spLocks/>
              </p:cNvSpPr>
              <p:nvPr/>
            </p:nvSpPr>
            <p:spPr bwMode="auto">
              <a:xfrm>
                <a:off x="4856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385"/>
              <p:cNvSpPr>
                <a:spLocks/>
              </p:cNvSpPr>
              <p:nvPr/>
            </p:nvSpPr>
            <p:spPr bwMode="auto">
              <a:xfrm>
                <a:off x="4856" y="3634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386"/>
              <p:cNvSpPr>
                <a:spLocks/>
              </p:cNvSpPr>
              <p:nvPr/>
            </p:nvSpPr>
            <p:spPr bwMode="auto">
              <a:xfrm>
                <a:off x="4856" y="3626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387"/>
              <p:cNvSpPr>
                <a:spLocks/>
              </p:cNvSpPr>
              <p:nvPr/>
            </p:nvSpPr>
            <p:spPr bwMode="auto">
              <a:xfrm>
                <a:off x="4856" y="3634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388"/>
              <p:cNvSpPr>
                <a:spLocks/>
              </p:cNvSpPr>
              <p:nvPr/>
            </p:nvSpPr>
            <p:spPr bwMode="auto">
              <a:xfrm>
                <a:off x="4863" y="3634"/>
                <a:ext cx="1" cy="64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47 h 66"/>
                  <a:gd name="T4" fmla="*/ 0 w 1"/>
                  <a:gd name="T5" fmla="*/ 54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0" y="58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389"/>
              <p:cNvSpPr>
                <a:spLocks/>
              </p:cNvSpPr>
              <p:nvPr/>
            </p:nvSpPr>
            <p:spPr bwMode="auto">
              <a:xfrm>
                <a:off x="4863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390"/>
              <p:cNvSpPr>
                <a:spLocks/>
              </p:cNvSpPr>
              <p:nvPr/>
            </p:nvSpPr>
            <p:spPr bwMode="auto">
              <a:xfrm>
                <a:off x="4863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391"/>
              <p:cNvSpPr>
                <a:spLocks/>
              </p:cNvSpPr>
              <p:nvPr/>
            </p:nvSpPr>
            <p:spPr bwMode="auto">
              <a:xfrm>
                <a:off x="4863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392"/>
              <p:cNvSpPr>
                <a:spLocks/>
              </p:cNvSpPr>
              <p:nvPr/>
            </p:nvSpPr>
            <p:spPr bwMode="auto">
              <a:xfrm>
                <a:off x="4863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393"/>
              <p:cNvSpPr>
                <a:spLocks/>
              </p:cNvSpPr>
              <p:nvPr/>
            </p:nvSpPr>
            <p:spPr bwMode="auto">
              <a:xfrm>
                <a:off x="4863" y="36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Freeform 1394"/>
              <p:cNvSpPr>
                <a:spLocks/>
              </p:cNvSpPr>
              <p:nvPr/>
            </p:nvSpPr>
            <p:spPr bwMode="auto">
              <a:xfrm>
                <a:off x="4863" y="3674"/>
                <a:ext cx="17" cy="16"/>
              </a:xfrm>
              <a:custGeom>
                <a:avLst/>
                <a:gdLst>
                  <a:gd name="T0" fmla="*/ 0 w 17"/>
                  <a:gd name="T1" fmla="*/ 0 h 17"/>
                  <a:gd name="T2" fmla="*/ 8 w 17"/>
                  <a:gd name="T3" fmla="*/ 11 h 17"/>
                  <a:gd name="T4" fmla="*/ 17 w 17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0" name="Freeform 1395"/>
              <p:cNvSpPr>
                <a:spLocks/>
              </p:cNvSpPr>
              <p:nvPr/>
            </p:nvSpPr>
            <p:spPr bwMode="auto">
              <a:xfrm>
                <a:off x="4871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396"/>
              <p:cNvSpPr>
                <a:spLocks/>
              </p:cNvSpPr>
              <p:nvPr/>
            </p:nvSpPr>
            <p:spPr bwMode="auto">
              <a:xfrm>
                <a:off x="4871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397"/>
              <p:cNvSpPr>
                <a:spLocks/>
              </p:cNvSpPr>
              <p:nvPr/>
            </p:nvSpPr>
            <p:spPr bwMode="auto">
              <a:xfrm>
                <a:off x="487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398"/>
              <p:cNvSpPr>
                <a:spLocks/>
              </p:cNvSpPr>
              <p:nvPr/>
            </p:nvSpPr>
            <p:spPr bwMode="auto">
              <a:xfrm>
                <a:off x="48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Freeform 1399"/>
              <p:cNvSpPr>
                <a:spLocks/>
              </p:cNvSpPr>
              <p:nvPr/>
            </p:nvSpPr>
            <p:spPr bwMode="auto">
              <a:xfrm>
                <a:off x="48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Freeform 1400"/>
              <p:cNvSpPr>
                <a:spLocks/>
              </p:cNvSpPr>
              <p:nvPr/>
            </p:nvSpPr>
            <p:spPr bwMode="auto">
              <a:xfrm>
                <a:off x="48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401"/>
              <p:cNvSpPr>
                <a:spLocks/>
              </p:cNvSpPr>
              <p:nvPr/>
            </p:nvSpPr>
            <p:spPr bwMode="auto">
              <a:xfrm>
                <a:off x="487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402"/>
              <p:cNvSpPr>
                <a:spLocks/>
              </p:cNvSpPr>
              <p:nvPr/>
            </p:nvSpPr>
            <p:spPr bwMode="auto">
              <a:xfrm>
                <a:off x="48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403"/>
              <p:cNvSpPr>
                <a:spLocks/>
              </p:cNvSpPr>
              <p:nvPr/>
            </p:nvSpPr>
            <p:spPr bwMode="auto">
              <a:xfrm>
                <a:off x="48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404"/>
              <p:cNvSpPr>
                <a:spLocks/>
              </p:cNvSpPr>
              <p:nvPr/>
            </p:nvSpPr>
            <p:spPr bwMode="auto">
              <a:xfrm>
                <a:off x="48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405"/>
              <p:cNvSpPr>
                <a:spLocks/>
              </p:cNvSpPr>
              <p:nvPr/>
            </p:nvSpPr>
            <p:spPr bwMode="auto">
              <a:xfrm>
                <a:off x="48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406"/>
              <p:cNvSpPr>
                <a:spLocks/>
              </p:cNvSpPr>
              <p:nvPr/>
            </p:nvSpPr>
            <p:spPr bwMode="auto">
              <a:xfrm>
                <a:off x="4880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407"/>
              <p:cNvSpPr>
                <a:spLocks/>
              </p:cNvSpPr>
              <p:nvPr/>
            </p:nvSpPr>
            <p:spPr bwMode="auto">
              <a:xfrm>
                <a:off x="48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408"/>
              <p:cNvSpPr>
                <a:spLocks/>
              </p:cNvSpPr>
              <p:nvPr/>
            </p:nvSpPr>
            <p:spPr bwMode="auto">
              <a:xfrm>
                <a:off x="488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Freeform 1409"/>
              <p:cNvSpPr>
                <a:spLocks/>
              </p:cNvSpPr>
              <p:nvPr/>
            </p:nvSpPr>
            <p:spPr bwMode="auto">
              <a:xfrm>
                <a:off x="48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Freeform 1410"/>
              <p:cNvSpPr>
                <a:spLocks/>
              </p:cNvSpPr>
              <p:nvPr/>
            </p:nvSpPr>
            <p:spPr bwMode="auto">
              <a:xfrm>
                <a:off x="488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411"/>
              <p:cNvSpPr>
                <a:spLocks/>
              </p:cNvSpPr>
              <p:nvPr/>
            </p:nvSpPr>
            <p:spPr bwMode="auto">
              <a:xfrm>
                <a:off x="4887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412"/>
              <p:cNvSpPr>
                <a:spLocks/>
              </p:cNvSpPr>
              <p:nvPr/>
            </p:nvSpPr>
            <p:spPr bwMode="auto">
              <a:xfrm>
                <a:off x="489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413"/>
              <p:cNvSpPr>
                <a:spLocks/>
              </p:cNvSpPr>
              <p:nvPr/>
            </p:nvSpPr>
            <p:spPr bwMode="auto">
              <a:xfrm>
                <a:off x="489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414"/>
              <p:cNvSpPr>
                <a:spLocks/>
              </p:cNvSpPr>
              <p:nvPr/>
            </p:nvSpPr>
            <p:spPr bwMode="auto">
              <a:xfrm>
                <a:off x="489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415"/>
              <p:cNvSpPr>
                <a:spLocks/>
              </p:cNvSpPr>
              <p:nvPr/>
            </p:nvSpPr>
            <p:spPr bwMode="auto">
              <a:xfrm>
                <a:off x="4895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0" name="Group 1416"/>
            <p:cNvGrpSpPr>
              <a:grpSpLocks/>
            </p:cNvGrpSpPr>
            <p:nvPr/>
          </p:nvGrpSpPr>
          <p:grpSpPr bwMode="auto">
            <a:xfrm>
              <a:off x="2679" y="1493"/>
              <a:ext cx="2868" cy="2035"/>
              <a:chOff x="2375" y="1450"/>
              <a:chExt cx="2882" cy="2297"/>
            </a:xfrm>
          </p:grpSpPr>
          <p:sp>
            <p:nvSpPr>
              <p:cNvPr id="19541" name="Freeform 1417"/>
              <p:cNvSpPr>
                <a:spLocks/>
              </p:cNvSpPr>
              <p:nvPr/>
            </p:nvSpPr>
            <p:spPr bwMode="auto">
              <a:xfrm>
                <a:off x="489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Freeform 1418"/>
              <p:cNvSpPr>
                <a:spLocks/>
              </p:cNvSpPr>
              <p:nvPr/>
            </p:nvSpPr>
            <p:spPr bwMode="auto">
              <a:xfrm>
                <a:off x="489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Freeform 1419"/>
              <p:cNvSpPr>
                <a:spLocks/>
              </p:cNvSpPr>
              <p:nvPr/>
            </p:nvSpPr>
            <p:spPr bwMode="auto">
              <a:xfrm>
                <a:off x="489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Freeform 1420"/>
              <p:cNvSpPr>
                <a:spLocks/>
              </p:cNvSpPr>
              <p:nvPr/>
            </p:nvSpPr>
            <p:spPr bwMode="auto">
              <a:xfrm>
                <a:off x="4895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Freeform 1421"/>
              <p:cNvSpPr>
                <a:spLocks/>
              </p:cNvSpPr>
              <p:nvPr/>
            </p:nvSpPr>
            <p:spPr bwMode="auto">
              <a:xfrm>
                <a:off x="490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Freeform 1422"/>
              <p:cNvSpPr>
                <a:spLocks/>
              </p:cNvSpPr>
              <p:nvPr/>
            </p:nvSpPr>
            <p:spPr bwMode="auto">
              <a:xfrm>
                <a:off x="490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Freeform 1423"/>
              <p:cNvSpPr>
                <a:spLocks/>
              </p:cNvSpPr>
              <p:nvPr/>
            </p:nvSpPr>
            <p:spPr bwMode="auto">
              <a:xfrm>
                <a:off x="490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Freeform 1424"/>
              <p:cNvSpPr>
                <a:spLocks/>
              </p:cNvSpPr>
              <p:nvPr/>
            </p:nvSpPr>
            <p:spPr bwMode="auto">
              <a:xfrm>
                <a:off x="490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1425"/>
              <p:cNvSpPr>
                <a:spLocks/>
              </p:cNvSpPr>
              <p:nvPr/>
            </p:nvSpPr>
            <p:spPr bwMode="auto">
              <a:xfrm>
                <a:off x="4904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Freeform 1426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427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1428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1429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1430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1431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1432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1433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Freeform 1434"/>
              <p:cNvSpPr>
                <a:spLocks/>
              </p:cNvSpPr>
              <p:nvPr/>
            </p:nvSpPr>
            <p:spPr bwMode="auto">
              <a:xfrm>
                <a:off x="491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1435"/>
              <p:cNvSpPr>
                <a:spLocks/>
              </p:cNvSpPr>
              <p:nvPr/>
            </p:nvSpPr>
            <p:spPr bwMode="auto">
              <a:xfrm>
                <a:off x="49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Freeform 1436"/>
              <p:cNvSpPr>
                <a:spLocks/>
              </p:cNvSpPr>
              <p:nvPr/>
            </p:nvSpPr>
            <p:spPr bwMode="auto">
              <a:xfrm>
                <a:off x="49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Freeform 1437"/>
              <p:cNvSpPr>
                <a:spLocks/>
              </p:cNvSpPr>
              <p:nvPr/>
            </p:nvSpPr>
            <p:spPr bwMode="auto">
              <a:xfrm>
                <a:off x="491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Freeform 1438"/>
              <p:cNvSpPr>
                <a:spLocks/>
              </p:cNvSpPr>
              <p:nvPr/>
            </p:nvSpPr>
            <p:spPr bwMode="auto">
              <a:xfrm>
                <a:off x="49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1439"/>
              <p:cNvSpPr>
                <a:spLocks/>
              </p:cNvSpPr>
              <p:nvPr/>
            </p:nvSpPr>
            <p:spPr bwMode="auto">
              <a:xfrm>
                <a:off x="492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1440"/>
              <p:cNvSpPr>
                <a:spLocks/>
              </p:cNvSpPr>
              <p:nvPr/>
            </p:nvSpPr>
            <p:spPr bwMode="auto">
              <a:xfrm>
                <a:off x="4928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1441"/>
              <p:cNvSpPr>
                <a:spLocks/>
              </p:cNvSpPr>
              <p:nvPr/>
            </p:nvSpPr>
            <p:spPr bwMode="auto">
              <a:xfrm>
                <a:off x="4935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Freeform 1442"/>
              <p:cNvSpPr>
                <a:spLocks/>
              </p:cNvSpPr>
              <p:nvPr/>
            </p:nvSpPr>
            <p:spPr bwMode="auto">
              <a:xfrm>
                <a:off x="4935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Freeform 1443"/>
              <p:cNvSpPr>
                <a:spLocks/>
              </p:cNvSpPr>
              <p:nvPr/>
            </p:nvSpPr>
            <p:spPr bwMode="auto">
              <a:xfrm>
                <a:off x="4935" y="36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Freeform 1444"/>
              <p:cNvSpPr>
                <a:spLocks/>
              </p:cNvSpPr>
              <p:nvPr/>
            </p:nvSpPr>
            <p:spPr bwMode="auto">
              <a:xfrm>
                <a:off x="4935" y="367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Freeform 1445"/>
              <p:cNvSpPr>
                <a:spLocks/>
              </p:cNvSpPr>
              <p:nvPr/>
            </p:nvSpPr>
            <p:spPr bwMode="auto">
              <a:xfrm>
                <a:off x="4935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Freeform 1446"/>
              <p:cNvSpPr>
                <a:spLocks/>
              </p:cNvSpPr>
              <p:nvPr/>
            </p:nvSpPr>
            <p:spPr bwMode="auto">
              <a:xfrm>
                <a:off x="4935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1447"/>
              <p:cNvSpPr>
                <a:spLocks/>
              </p:cNvSpPr>
              <p:nvPr/>
            </p:nvSpPr>
            <p:spPr bwMode="auto">
              <a:xfrm>
                <a:off x="493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Freeform 1448"/>
              <p:cNvSpPr>
                <a:spLocks/>
              </p:cNvSpPr>
              <p:nvPr/>
            </p:nvSpPr>
            <p:spPr bwMode="auto">
              <a:xfrm>
                <a:off x="493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3" name="Freeform 1449"/>
              <p:cNvSpPr>
                <a:spLocks/>
              </p:cNvSpPr>
              <p:nvPr/>
            </p:nvSpPr>
            <p:spPr bwMode="auto">
              <a:xfrm>
                <a:off x="4935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Freeform 1450"/>
              <p:cNvSpPr>
                <a:spLocks/>
              </p:cNvSpPr>
              <p:nvPr/>
            </p:nvSpPr>
            <p:spPr bwMode="auto">
              <a:xfrm>
                <a:off x="4943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5" name="Freeform 1451"/>
              <p:cNvSpPr>
                <a:spLocks/>
              </p:cNvSpPr>
              <p:nvPr/>
            </p:nvSpPr>
            <p:spPr bwMode="auto">
              <a:xfrm>
                <a:off x="4943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1452"/>
              <p:cNvSpPr>
                <a:spLocks/>
              </p:cNvSpPr>
              <p:nvPr/>
            </p:nvSpPr>
            <p:spPr bwMode="auto">
              <a:xfrm>
                <a:off x="4943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Freeform 1453"/>
              <p:cNvSpPr>
                <a:spLocks/>
              </p:cNvSpPr>
              <p:nvPr/>
            </p:nvSpPr>
            <p:spPr bwMode="auto">
              <a:xfrm>
                <a:off x="4943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Freeform 1454"/>
              <p:cNvSpPr>
                <a:spLocks/>
              </p:cNvSpPr>
              <p:nvPr/>
            </p:nvSpPr>
            <p:spPr bwMode="auto">
              <a:xfrm>
                <a:off x="494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9" name="Freeform 1455"/>
              <p:cNvSpPr>
                <a:spLocks/>
              </p:cNvSpPr>
              <p:nvPr/>
            </p:nvSpPr>
            <p:spPr bwMode="auto">
              <a:xfrm>
                <a:off x="4943" y="372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Freeform 1456"/>
              <p:cNvSpPr>
                <a:spLocks/>
              </p:cNvSpPr>
              <p:nvPr/>
            </p:nvSpPr>
            <p:spPr bwMode="auto">
              <a:xfrm>
                <a:off x="49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1" name="Freeform 1457"/>
              <p:cNvSpPr>
                <a:spLocks/>
              </p:cNvSpPr>
              <p:nvPr/>
            </p:nvSpPr>
            <p:spPr bwMode="auto">
              <a:xfrm>
                <a:off x="494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Freeform 1458"/>
              <p:cNvSpPr>
                <a:spLocks/>
              </p:cNvSpPr>
              <p:nvPr/>
            </p:nvSpPr>
            <p:spPr bwMode="auto">
              <a:xfrm>
                <a:off x="4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Freeform 1459"/>
              <p:cNvSpPr>
                <a:spLocks/>
              </p:cNvSpPr>
              <p:nvPr/>
            </p:nvSpPr>
            <p:spPr bwMode="auto">
              <a:xfrm>
                <a:off x="49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Freeform 1460"/>
              <p:cNvSpPr>
                <a:spLocks/>
              </p:cNvSpPr>
              <p:nvPr/>
            </p:nvSpPr>
            <p:spPr bwMode="auto">
              <a:xfrm>
                <a:off x="4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1461"/>
              <p:cNvSpPr>
                <a:spLocks/>
              </p:cNvSpPr>
              <p:nvPr/>
            </p:nvSpPr>
            <p:spPr bwMode="auto">
              <a:xfrm>
                <a:off x="4952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Freeform 1462"/>
              <p:cNvSpPr>
                <a:spLocks/>
              </p:cNvSpPr>
              <p:nvPr/>
            </p:nvSpPr>
            <p:spPr bwMode="auto">
              <a:xfrm>
                <a:off x="49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Freeform 1463"/>
              <p:cNvSpPr>
                <a:spLocks/>
              </p:cNvSpPr>
              <p:nvPr/>
            </p:nvSpPr>
            <p:spPr bwMode="auto">
              <a:xfrm>
                <a:off x="49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1464"/>
              <p:cNvSpPr>
                <a:spLocks/>
              </p:cNvSpPr>
              <p:nvPr/>
            </p:nvSpPr>
            <p:spPr bwMode="auto">
              <a:xfrm>
                <a:off x="49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9" name="Freeform 1465"/>
              <p:cNvSpPr>
                <a:spLocks/>
              </p:cNvSpPr>
              <p:nvPr/>
            </p:nvSpPr>
            <p:spPr bwMode="auto">
              <a:xfrm>
                <a:off x="49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Freeform 1466"/>
              <p:cNvSpPr>
                <a:spLocks/>
              </p:cNvSpPr>
              <p:nvPr/>
            </p:nvSpPr>
            <p:spPr bwMode="auto">
              <a:xfrm>
                <a:off x="495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Freeform 1467"/>
              <p:cNvSpPr>
                <a:spLocks/>
              </p:cNvSpPr>
              <p:nvPr/>
            </p:nvSpPr>
            <p:spPr bwMode="auto">
              <a:xfrm>
                <a:off x="49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Freeform 1468"/>
              <p:cNvSpPr>
                <a:spLocks/>
              </p:cNvSpPr>
              <p:nvPr/>
            </p:nvSpPr>
            <p:spPr bwMode="auto">
              <a:xfrm>
                <a:off x="4967" y="371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Freeform 1469"/>
              <p:cNvSpPr>
                <a:spLocks/>
              </p:cNvSpPr>
              <p:nvPr/>
            </p:nvSpPr>
            <p:spPr bwMode="auto">
              <a:xfrm>
                <a:off x="496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1470"/>
              <p:cNvSpPr>
                <a:spLocks/>
              </p:cNvSpPr>
              <p:nvPr/>
            </p:nvSpPr>
            <p:spPr bwMode="auto">
              <a:xfrm>
                <a:off x="4967" y="3698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Freeform 1471"/>
              <p:cNvSpPr>
                <a:spLocks/>
              </p:cNvSpPr>
              <p:nvPr/>
            </p:nvSpPr>
            <p:spPr bwMode="auto">
              <a:xfrm>
                <a:off x="4967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Freeform 1472"/>
              <p:cNvSpPr>
                <a:spLocks/>
              </p:cNvSpPr>
              <p:nvPr/>
            </p:nvSpPr>
            <p:spPr bwMode="auto">
              <a:xfrm>
                <a:off x="4967" y="3658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Freeform 1473"/>
              <p:cNvSpPr>
                <a:spLocks/>
              </p:cNvSpPr>
              <p:nvPr/>
            </p:nvSpPr>
            <p:spPr bwMode="auto">
              <a:xfrm>
                <a:off x="4967" y="3658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1474"/>
              <p:cNvSpPr>
                <a:spLocks/>
              </p:cNvSpPr>
              <p:nvPr/>
            </p:nvSpPr>
            <p:spPr bwMode="auto">
              <a:xfrm>
                <a:off x="4975" y="365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Freeform 1475"/>
              <p:cNvSpPr>
                <a:spLocks/>
              </p:cNvSpPr>
              <p:nvPr/>
            </p:nvSpPr>
            <p:spPr bwMode="auto">
              <a:xfrm>
                <a:off x="4975" y="3674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1476"/>
              <p:cNvSpPr>
                <a:spLocks/>
              </p:cNvSpPr>
              <p:nvPr/>
            </p:nvSpPr>
            <p:spPr bwMode="auto">
              <a:xfrm>
                <a:off x="497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Freeform 1477"/>
              <p:cNvSpPr>
                <a:spLocks/>
              </p:cNvSpPr>
              <p:nvPr/>
            </p:nvSpPr>
            <p:spPr bwMode="auto">
              <a:xfrm>
                <a:off x="497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Freeform 1478"/>
              <p:cNvSpPr>
                <a:spLocks/>
              </p:cNvSpPr>
              <p:nvPr/>
            </p:nvSpPr>
            <p:spPr bwMode="auto">
              <a:xfrm>
                <a:off x="4975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Freeform 1479"/>
              <p:cNvSpPr>
                <a:spLocks/>
              </p:cNvSpPr>
              <p:nvPr/>
            </p:nvSpPr>
            <p:spPr bwMode="auto">
              <a:xfrm>
                <a:off x="4975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4" name="Freeform 1480"/>
              <p:cNvSpPr>
                <a:spLocks/>
              </p:cNvSpPr>
              <p:nvPr/>
            </p:nvSpPr>
            <p:spPr bwMode="auto">
              <a:xfrm>
                <a:off x="4975" y="3690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5" name="Freeform 1481"/>
              <p:cNvSpPr>
                <a:spLocks/>
              </p:cNvSpPr>
              <p:nvPr/>
            </p:nvSpPr>
            <p:spPr bwMode="auto">
              <a:xfrm>
                <a:off x="4983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1482"/>
              <p:cNvSpPr>
                <a:spLocks/>
              </p:cNvSpPr>
              <p:nvPr/>
            </p:nvSpPr>
            <p:spPr bwMode="auto">
              <a:xfrm>
                <a:off x="4983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Freeform 1483"/>
              <p:cNvSpPr>
                <a:spLocks/>
              </p:cNvSpPr>
              <p:nvPr/>
            </p:nvSpPr>
            <p:spPr bwMode="auto">
              <a:xfrm>
                <a:off x="498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1484"/>
              <p:cNvSpPr>
                <a:spLocks/>
              </p:cNvSpPr>
              <p:nvPr/>
            </p:nvSpPr>
            <p:spPr bwMode="auto">
              <a:xfrm>
                <a:off x="498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9" name="Freeform 1485"/>
              <p:cNvSpPr>
                <a:spLocks/>
              </p:cNvSpPr>
              <p:nvPr/>
            </p:nvSpPr>
            <p:spPr bwMode="auto">
              <a:xfrm>
                <a:off x="4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1486"/>
              <p:cNvSpPr>
                <a:spLocks/>
              </p:cNvSpPr>
              <p:nvPr/>
            </p:nvSpPr>
            <p:spPr bwMode="auto">
              <a:xfrm>
                <a:off x="49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1" name="Freeform 1487"/>
              <p:cNvSpPr>
                <a:spLocks/>
              </p:cNvSpPr>
              <p:nvPr/>
            </p:nvSpPr>
            <p:spPr bwMode="auto">
              <a:xfrm>
                <a:off x="4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Freeform 1488"/>
              <p:cNvSpPr>
                <a:spLocks/>
              </p:cNvSpPr>
              <p:nvPr/>
            </p:nvSpPr>
            <p:spPr bwMode="auto">
              <a:xfrm>
                <a:off x="49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1489"/>
              <p:cNvSpPr>
                <a:spLocks/>
              </p:cNvSpPr>
              <p:nvPr/>
            </p:nvSpPr>
            <p:spPr bwMode="auto">
              <a:xfrm>
                <a:off x="4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Freeform 1490"/>
              <p:cNvSpPr>
                <a:spLocks/>
              </p:cNvSpPr>
              <p:nvPr/>
            </p:nvSpPr>
            <p:spPr bwMode="auto">
              <a:xfrm>
                <a:off x="4991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5" name="Freeform 1491"/>
              <p:cNvSpPr>
                <a:spLocks/>
              </p:cNvSpPr>
              <p:nvPr/>
            </p:nvSpPr>
            <p:spPr bwMode="auto">
              <a:xfrm>
                <a:off x="49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Freeform 1492"/>
              <p:cNvSpPr>
                <a:spLocks/>
              </p:cNvSpPr>
              <p:nvPr/>
            </p:nvSpPr>
            <p:spPr bwMode="auto">
              <a:xfrm>
                <a:off x="49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7" name="Freeform 1493"/>
              <p:cNvSpPr>
                <a:spLocks/>
              </p:cNvSpPr>
              <p:nvPr/>
            </p:nvSpPr>
            <p:spPr bwMode="auto">
              <a:xfrm>
                <a:off x="499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Freeform 1494"/>
              <p:cNvSpPr>
                <a:spLocks/>
              </p:cNvSpPr>
              <p:nvPr/>
            </p:nvSpPr>
            <p:spPr bwMode="auto">
              <a:xfrm>
                <a:off x="499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1495"/>
              <p:cNvSpPr>
                <a:spLocks/>
              </p:cNvSpPr>
              <p:nvPr/>
            </p:nvSpPr>
            <p:spPr bwMode="auto">
              <a:xfrm>
                <a:off x="4999" y="3722"/>
                <a:ext cx="16" cy="8"/>
              </a:xfrm>
              <a:custGeom>
                <a:avLst/>
                <a:gdLst>
                  <a:gd name="T0" fmla="*/ 0 w 16"/>
                  <a:gd name="T1" fmla="*/ 4 h 9"/>
                  <a:gd name="T2" fmla="*/ 8 w 16"/>
                  <a:gd name="T3" fmla="*/ 0 h 9"/>
                  <a:gd name="T4" fmla="*/ 16 w 1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Freeform 1496"/>
              <p:cNvSpPr>
                <a:spLocks/>
              </p:cNvSpPr>
              <p:nvPr/>
            </p:nvSpPr>
            <p:spPr bwMode="auto">
              <a:xfrm>
                <a:off x="5007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1" name="Freeform 1497"/>
              <p:cNvSpPr>
                <a:spLocks/>
              </p:cNvSpPr>
              <p:nvPr/>
            </p:nvSpPr>
            <p:spPr bwMode="auto">
              <a:xfrm>
                <a:off x="5007" y="3666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Freeform 1498"/>
              <p:cNvSpPr>
                <a:spLocks/>
              </p:cNvSpPr>
              <p:nvPr/>
            </p:nvSpPr>
            <p:spPr bwMode="auto">
              <a:xfrm>
                <a:off x="5007" y="3634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3" name="Freeform 1499"/>
              <p:cNvSpPr>
                <a:spLocks/>
              </p:cNvSpPr>
              <p:nvPr/>
            </p:nvSpPr>
            <p:spPr bwMode="auto">
              <a:xfrm>
                <a:off x="5007" y="3594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Freeform 1500"/>
              <p:cNvSpPr>
                <a:spLocks/>
              </p:cNvSpPr>
              <p:nvPr/>
            </p:nvSpPr>
            <p:spPr bwMode="auto">
              <a:xfrm>
                <a:off x="5007" y="360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1501"/>
              <p:cNvSpPr>
                <a:spLocks/>
              </p:cNvSpPr>
              <p:nvPr/>
            </p:nvSpPr>
            <p:spPr bwMode="auto">
              <a:xfrm>
                <a:off x="5007" y="3618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Freeform 1502"/>
              <p:cNvSpPr>
                <a:spLocks/>
              </p:cNvSpPr>
              <p:nvPr/>
            </p:nvSpPr>
            <p:spPr bwMode="auto">
              <a:xfrm>
                <a:off x="5007" y="3650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1503"/>
              <p:cNvSpPr>
                <a:spLocks/>
              </p:cNvSpPr>
              <p:nvPr/>
            </p:nvSpPr>
            <p:spPr bwMode="auto">
              <a:xfrm>
                <a:off x="5007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Freeform 1504"/>
              <p:cNvSpPr>
                <a:spLocks/>
              </p:cNvSpPr>
              <p:nvPr/>
            </p:nvSpPr>
            <p:spPr bwMode="auto">
              <a:xfrm>
                <a:off x="5007" y="3714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9" name="Freeform 1505"/>
              <p:cNvSpPr>
                <a:spLocks/>
              </p:cNvSpPr>
              <p:nvPr/>
            </p:nvSpPr>
            <p:spPr bwMode="auto">
              <a:xfrm>
                <a:off x="50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0" name="Freeform 1506"/>
              <p:cNvSpPr>
                <a:spLocks/>
              </p:cNvSpPr>
              <p:nvPr/>
            </p:nvSpPr>
            <p:spPr bwMode="auto">
              <a:xfrm>
                <a:off x="5015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1507"/>
              <p:cNvSpPr>
                <a:spLocks/>
              </p:cNvSpPr>
              <p:nvPr/>
            </p:nvSpPr>
            <p:spPr bwMode="auto">
              <a:xfrm>
                <a:off x="5015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2" name="Freeform 1508"/>
              <p:cNvSpPr>
                <a:spLocks/>
              </p:cNvSpPr>
              <p:nvPr/>
            </p:nvSpPr>
            <p:spPr bwMode="auto">
              <a:xfrm>
                <a:off x="5015" y="3658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1509"/>
              <p:cNvSpPr>
                <a:spLocks/>
              </p:cNvSpPr>
              <p:nvPr/>
            </p:nvSpPr>
            <p:spPr bwMode="auto">
              <a:xfrm>
                <a:off x="5015" y="3666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4" name="Freeform 1510"/>
              <p:cNvSpPr>
                <a:spLocks/>
              </p:cNvSpPr>
              <p:nvPr/>
            </p:nvSpPr>
            <p:spPr bwMode="auto">
              <a:xfrm>
                <a:off x="5015" y="367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5" name="Freeform 1511"/>
              <p:cNvSpPr>
                <a:spLocks/>
              </p:cNvSpPr>
              <p:nvPr/>
            </p:nvSpPr>
            <p:spPr bwMode="auto">
              <a:xfrm>
                <a:off x="5015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6" name="Freeform 1512"/>
              <p:cNvSpPr>
                <a:spLocks/>
              </p:cNvSpPr>
              <p:nvPr/>
            </p:nvSpPr>
            <p:spPr bwMode="auto">
              <a:xfrm>
                <a:off x="5015" y="3714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7" name="Freeform 1513"/>
              <p:cNvSpPr>
                <a:spLocks/>
              </p:cNvSpPr>
              <p:nvPr/>
            </p:nvSpPr>
            <p:spPr bwMode="auto">
              <a:xfrm>
                <a:off x="502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8" name="Freeform 1514"/>
              <p:cNvSpPr>
                <a:spLocks/>
              </p:cNvSpPr>
              <p:nvPr/>
            </p:nvSpPr>
            <p:spPr bwMode="auto">
              <a:xfrm>
                <a:off x="50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515"/>
              <p:cNvSpPr>
                <a:spLocks/>
              </p:cNvSpPr>
              <p:nvPr/>
            </p:nvSpPr>
            <p:spPr bwMode="auto">
              <a:xfrm>
                <a:off x="50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0" name="Freeform 1516"/>
              <p:cNvSpPr>
                <a:spLocks/>
              </p:cNvSpPr>
              <p:nvPr/>
            </p:nvSpPr>
            <p:spPr bwMode="auto">
              <a:xfrm>
                <a:off x="2375" y="3746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1" name="Freeform 1517"/>
              <p:cNvSpPr>
                <a:spLocks/>
              </p:cNvSpPr>
              <p:nvPr/>
            </p:nvSpPr>
            <p:spPr bwMode="auto">
              <a:xfrm>
                <a:off x="2375" y="3363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Freeform 1518"/>
              <p:cNvSpPr>
                <a:spLocks/>
              </p:cNvSpPr>
              <p:nvPr/>
            </p:nvSpPr>
            <p:spPr bwMode="auto">
              <a:xfrm>
                <a:off x="2375" y="2979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3" name="Freeform 1519"/>
              <p:cNvSpPr>
                <a:spLocks/>
              </p:cNvSpPr>
              <p:nvPr/>
            </p:nvSpPr>
            <p:spPr bwMode="auto">
              <a:xfrm>
                <a:off x="2375" y="2602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Freeform 1520"/>
              <p:cNvSpPr>
                <a:spLocks/>
              </p:cNvSpPr>
              <p:nvPr/>
            </p:nvSpPr>
            <p:spPr bwMode="auto">
              <a:xfrm>
                <a:off x="2375" y="2218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521"/>
              <p:cNvSpPr>
                <a:spLocks/>
              </p:cNvSpPr>
              <p:nvPr/>
            </p:nvSpPr>
            <p:spPr bwMode="auto">
              <a:xfrm>
                <a:off x="2375" y="1834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Freeform 1522"/>
              <p:cNvSpPr>
                <a:spLocks/>
              </p:cNvSpPr>
              <p:nvPr/>
            </p:nvSpPr>
            <p:spPr bwMode="auto">
              <a:xfrm>
                <a:off x="2375" y="1450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Freeform 1523"/>
              <p:cNvSpPr>
                <a:spLocks/>
              </p:cNvSpPr>
              <p:nvPr/>
            </p:nvSpPr>
            <p:spPr bwMode="auto">
              <a:xfrm>
                <a:off x="2375" y="3666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Freeform 1524"/>
              <p:cNvSpPr>
                <a:spLocks/>
              </p:cNvSpPr>
              <p:nvPr/>
            </p:nvSpPr>
            <p:spPr bwMode="auto">
              <a:xfrm>
                <a:off x="2375" y="359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9" name="Freeform 1525"/>
              <p:cNvSpPr>
                <a:spLocks/>
              </p:cNvSpPr>
              <p:nvPr/>
            </p:nvSpPr>
            <p:spPr bwMode="auto">
              <a:xfrm>
                <a:off x="2375" y="351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Freeform 1526"/>
              <p:cNvSpPr>
                <a:spLocks/>
              </p:cNvSpPr>
              <p:nvPr/>
            </p:nvSpPr>
            <p:spPr bwMode="auto">
              <a:xfrm>
                <a:off x="2375" y="3442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Freeform 1527"/>
              <p:cNvSpPr>
                <a:spLocks/>
              </p:cNvSpPr>
              <p:nvPr/>
            </p:nvSpPr>
            <p:spPr bwMode="auto">
              <a:xfrm>
                <a:off x="2375" y="3291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528"/>
              <p:cNvSpPr>
                <a:spLocks/>
              </p:cNvSpPr>
              <p:nvPr/>
            </p:nvSpPr>
            <p:spPr bwMode="auto">
              <a:xfrm>
                <a:off x="2375" y="3210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3" name="Freeform 1529"/>
              <p:cNvSpPr>
                <a:spLocks/>
              </p:cNvSpPr>
              <p:nvPr/>
            </p:nvSpPr>
            <p:spPr bwMode="auto">
              <a:xfrm>
                <a:off x="2375" y="3138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Freeform 1530"/>
              <p:cNvSpPr>
                <a:spLocks/>
              </p:cNvSpPr>
              <p:nvPr/>
            </p:nvSpPr>
            <p:spPr bwMode="auto">
              <a:xfrm>
                <a:off x="2375" y="3058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Freeform 1531"/>
              <p:cNvSpPr>
                <a:spLocks/>
              </p:cNvSpPr>
              <p:nvPr/>
            </p:nvSpPr>
            <p:spPr bwMode="auto">
              <a:xfrm>
                <a:off x="2375" y="2907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1532"/>
              <p:cNvSpPr>
                <a:spLocks/>
              </p:cNvSpPr>
              <p:nvPr/>
            </p:nvSpPr>
            <p:spPr bwMode="auto">
              <a:xfrm>
                <a:off x="2375" y="2826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Freeform 1533"/>
              <p:cNvSpPr>
                <a:spLocks/>
              </p:cNvSpPr>
              <p:nvPr/>
            </p:nvSpPr>
            <p:spPr bwMode="auto">
              <a:xfrm>
                <a:off x="2375" y="275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Freeform 1534"/>
              <p:cNvSpPr>
                <a:spLocks/>
              </p:cNvSpPr>
              <p:nvPr/>
            </p:nvSpPr>
            <p:spPr bwMode="auto">
              <a:xfrm>
                <a:off x="2375" y="267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9" name="Freeform 1535"/>
              <p:cNvSpPr>
                <a:spLocks/>
              </p:cNvSpPr>
              <p:nvPr/>
            </p:nvSpPr>
            <p:spPr bwMode="auto">
              <a:xfrm>
                <a:off x="2375" y="2523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Freeform 1536"/>
              <p:cNvSpPr>
                <a:spLocks/>
              </p:cNvSpPr>
              <p:nvPr/>
            </p:nvSpPr>
            <p:spPr bwMode="auto">
              <a:xfrm>
                <a:off x="2375" y="2442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Freeform 1537"/>
              <p:cNvSpPr>
                <a:spLocks/>
              </p:cNvSpPr>
              <p:nvPr/>
            </p:nvSpPr>
            <p:spPr bwMode="auto">
              <a:xfrm>
                <a:off x="2375" y="2371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Freeform 1538"/>
              <p:cNvSpPr>
                <a:spLocks/>
              </p:cNvSpPr>
              <p:nvPr/>
            </p:nvSpPr>
            <p:spPr bwMode="auto">
              <a:xfrm>
                <a:off x="2375" y="2290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539"/>
              <p:cNvSpPr>
                <a:spLocks/>
              </p:cNvSpPr>
              <p:nvPr/>
            </p:nvSpPr>
            <p:spPr bwMode="auto">
              <a:xfrm>
                <a:off x="2375" y="2139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Freeform 1540"/>
              <p:cNvSpPr>
                <a:spLocks/>
              </p:cNvSpPr>
              <p:nvPr/>
            </p:nvSpPr>
            <p:spPr bwMode="auto">
              <a:xfrm>
                <a:off x="2375" y="2067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541"/>
              <p:cNvSpPr>
                <a:spLocks/>
              </p:cNvSpPr>
              <p:nvPr/>
            </p:nvSpPr>
            <p:spPr bwMode="auto">
              <a:xfrm>
                <a:off x="2375" y="1987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Freeform 1542"/>
              <p:cNvSpPr>
                <a:spLocks/>
              </p:cNvSpPr>
              <p:nvPr/>
            </p:nvSpPr>
            <p:spPr bwMode="auto">
              <a:xfrm>
                <a:off x="2375" y="1906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7" name="Freeform 1543"/>
              <p:cNvSpPr>
                <a:spLocks/>
              </p:cNvSpPr>
              <p:nvPr/>
            </p:nvSpPr>
            <p:spPr bwMode="auto">
              <a:xfrm>
                <a:off x="2375" y="1755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Freeform 1544"/>
              <p:cNvSpPr>
                <a:spLocks/>
              </p:cNvSpPr>
              <p:nvPr/>
            </p:nvSpPr>
            <p:spPr bwMode="auto">
              <a:xfrm>
                <a:off x="2375" y="1683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Freeform 1545"/>
              <p:cNvSpPr>
                <a:spLocks/>
              </p:cNvSpPr>
              <p:nvPr/>
            </p:nvSpPr>
            <p:spPr bwMode="auto">
              <a:xfrm>
                <a:off x="2375" y="1603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Freeform 1546"/>
              <p:cNvSpPr>
                <a:spLocks/>
              </p:cNvSpPr>
              <p:nvPr/>
            </p:nvSpPr>
            <p:spPr bwMode="auto">
              <a:xfrm>
                <a:off x="2375" y="1531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547"/>
              <p:cNvSpPr>
                <a:spLocks/>
              </p:cNvSpPr>
              <p:nvPr/>
            </p:nvSpPr>
            <p:spPr bwMode="auto">
              <a:xfrm>
                <a:off x="5199" y="3746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Freeform 1548"/>
              <p:cNvSpPr>
                <a:spLocks/>
              </p:cNvSpPr>
              <p:nvPr/>
            </p:nvSpPr>
            <p:spPr bwMode="auto">
              <a:xfrm>
                <a:off x="5199" y="3363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3" name="Freeform 1549"/>
              <p:cNvSpPr>
                <a:spLocks/>
              </p:cNvSpPr>
              <p:nvPr/>
            </p:nvSpPr>
            <p:spPr bwMode="auto">
              <a:xfrm>
                <a:off x="5199" y="2979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Freeform 1550"/>
              <p:cNvSpPr>
                <a:spLocks/>
              </p:cNvSpPr>
              <p:nvPr/>
            </p:nvSpPr>
            <p:spPr bwMode="auto">
              <a:xfrm>
                <a:off x="5199" y="2602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1551"/>
              <p:cNvSpPr>
                <a:spLocks/>
              </p:cNvSpPr>
              <p:nvPr/>
            </p:nvSpPr>
            <p:spPr bwMode="auto">
              <a:xfrm>
                <a:off x="5199" y="2218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Freeform 1552"/>
              <p:cNvSpPr>
                <a:spLocks/>
              </p:cNvSpPr>
              <p:nvPr/>
            </p:nvSpPr>
            <p:spPr bwMode="auto">
              <a:xfrm>
                <a:off x="5199" y="1834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7" name="Freeform 1553"/>
              <p:cNvSpPr>
                <a:spLocks/>
              </p:cNvSpPr>
              <p:nvPr/>
            </p:nvSpPr>
            <p:spPr bwMode="auto">
              <a:xfrm>
                <a:off x="5199" y="1450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Freeform 1554"/>
              <p:cNvSpPr>
                <a:spLocks/>
              </p:cNvSpPr>
              <p:nvPr/>
            </p:nvSpPr>
            <p:spPr bwMode="auto">
              <a:xfrm>
                <a:off x="5223" y="3666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9" name="Freeform 1555"/>
              <p:cNvSpPr>
                <a:spLocks/>
              </p:cNvSpPr>
              <p:nvPr/>
            </p:nvSpPr>
            <p:spPr bwMode="auto">
              <a:xfrm>
                <a:off x="5223" y="359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0" name="Freeform 1556"/>
              <p:cNvSpPr>
                <a:spLocks/>
              </p:cNvSpPr>
              <p:nvPr/>
            </p:nvSpPr>
            <p:spPr bwMode="auto">
              <a:xfrm>
                <a:off x="5223" y="351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1" name="Freeform 1557"/>
              <p:cNvSpPr>
                <a:spLocks/>
              </p:cNvSpPr>
              <p:nvPr/>
            </p:nvSpPr>
            <p:spPr bwMode="auto">
              <a:xfrm>
                <a:off x="5223" y="3442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1558"/>
              <p:cNvSpPr>
                <a:spLocks/>
              </p:cNvSpPr>
              <p:nvPr/>
            </p:nvSpPr>
            <p:spPr bwMode="auto">
              <a:xfrm>
                <a:off x="5223" y="3291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3" name="Freeform 1559"/>
              <p:cNvSpPr>
                <a:spLocks/>
              </p:cNvSpPr>
              <p:nvPr/>
            </p:nvSpPr>
            <p:spPr bwMode="auto">
              <a:xfrm>
                <a:off x="5223" y="3210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1560"/>
              <p:cNvSpPr>
                <a:spLocks/>
              </p:cNvSpPr>
              <p:nvPr/>
            </p:nvSpPr>
            <p:spPr bwMode="auto">
              <a:xfrm>
                <a:off x="5223" y="3138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5" name="Freeform 1561"/>
              <p:cNvSpPr>
                <a:spLocks/>
              </p:cNvSpPr>
              <p:nvPr/>
            </p:nvSpPr>
            <p:spPr bwMode="auto">
              <a:xfrm>
                <a:off x="5223" y="3058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Freeform 1562"/>
              <p:cNvSpPr>
                <a:spLocks/>
              </p:cNvSpPr>
              <p:nvPr/>
            </p:nvSpPr>
            <p:spPr bwMode="auto">
              <a:xfrm>
                <a:off x="5223" y="2907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Freeform 1563"/>
              <p:cNvSpPr>
                <a:spLocks/>
              </p:cNvSpPr>
              <p:nvPr/>
            </p:nvSpPr>
            <p:spPr bwMode="auto">
              <a:xfrm>
                <a:off x="5223" y="2826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Freeform 1564"/>
              <p:cNvSpPr>
                <a:spLocks/>
              </p:cNvSpPr>
              <p:nvPr/>
            </p:nvSpPr>
            <p:spPr bwMode="auto">
              <a:xfrm>
                <a:off x="5223" y="275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Freeform 1565"/>
              <p:cNvSpPr>
                <a:spLocks/>
              </p:cNvSpPr>
              <p:nvPr/>
            </p:nvSpPr>
            <p:spPr bwMode="auto">
              <a:xfrm>
                <a:off x="5223" y="267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Freeform 1566"/>
              <p:cNvSpPr>
                <a:spLocks/>
              </p:cNvSpPr>
              <p:nvPr/>
            </p:nvSpPr>
            <p:spPr bwMode="auto">
              <a:xfrm>
                <a:off x="5223" y="2523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1567"/>
              <p:cNvSpPr>
                <a:spLocks/>
              </p:cNvSpPr>
              <p:nvPr/>
            </p:nvSpPr>
            <p:spPr bwMode="auto">
              <a:xfrm>
                <a:off x="5223" y="2442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2" name="Freeform 1568"/>
              <p:cNvSpPr>
                <a:spLocks/>
              </p:cNvSpPr>
              <p:nvPr/>
            </p:nvSpPr>
            <p:spPr bwMode="auto">
              <a:xfrm>
                <a:off x="5223" y="2371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Freeform 1569"/>
              <p:cNvSpPr>
                <a:spLocks/>
              </p:cNvSpPr>
              <p:nvPr/>
            </p:nvSpPr>
            <p:spPr bwMode="auto">
              <a:xfrm>
                <a:off x="5223" y="2290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Freeform 1570"/>
              <p:cNvSpPr>
                <a:spLocks/>
              </p:cNvSpPr>
              <p:nvPr/>
            </p:nvSpPr>
            <p:spPr bwMode="auto">
              <a:xfrm>
                <a:off x="5223" y="2139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Freeform 1571"/>
              <p:cNvSpPr>
                <a:spLocks/>
              </p:cNvSpPr>
              <p:nvPr/>
            </p:nvSpPr>
            <p:spPr bwMode="auto">
              <a:xfrm>
                <a:off x="5223" y="2067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572"/>
              <p:cNvSpPr>
                <a:spLocks/>
              </p:cNvSpPr>
              <p:nvPr/>
            </p:nvSpPr>
            <p:spPr bwMode="auto">
              <a:xfrm>
                <a:off x="5223" y="1987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Freeform 1573"/>
              <p:cNvSpPr>
                <a:spLocks/>
              </p:cNvSpPr>
              <p:nvPr/>
            </p:nvSpPr>
            <p:spPr bwMode="auto">
              <a:xfrm>
                <a:off x="5223" y="1906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1574"/>
              <p:cNvSpPr>
                <a:spLocks/>
              </p:cNvSpPr>
              <p:nvPr/>
            </p:nvSpPr>
            <p:spPr bwMode="auto">
              <a:xfrm>
                <a:off x="5223" y="1755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Freeform 1575"/>
              <p:cNvSpPr>
                <a:spLocks/>
              </p:cNvSpPr>
              <p:nvPr/>
            </p:nvSpPr>
            <p:spPr bwMode="auto">
              <a:xfrm>
                <a:off x="5223" y="1683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1576"/>
              <p:cNvSpPr>
                <a:spLocks/>
              </p:cNvSpPr>
              <p:nvPr/>
            </p:nvSpPr>
            <p:spPr bwMode="auto">
              <a:xfrm>
                <a:off x="5223" y="1603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1" name="Freeform 1577"/>
              <p:cNvSpPr>
                <a:spLocks/>
              </p:cNvSpPr>
              <p:nvPr/>
            </p:nvSpPr>
            <p:spPr bwMode="auto">
              <a:xfrm>
                <a:off x="5223" y="1531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2" name="Freeform 1578"/>
              <p:cNvSpPr>
                <a:spLocks/>
              </p:cNvSpPr>
              <p:nvPr/>
            </p:nvSpPr>
            <p:spPr bwMode="auto">
              <a:xfrm>
                <a:off x="237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Freeform 1579"/>
              <p:cNvSpPr>
                <a:spLocks/>
              </p:cNvSpPr>
              <p:nvPr/>
            </p:nvSpPr>
            <p:spPr bwMode="auto">
              <a:xfrm>
                <a:off x="273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4" name="Freeform 1580"/>
              <p:cNvSpPr>
                <a:spLocks/>
              </p:cNvSpPr>
              <p:nvPr/>
            </p:nvSpPr>
            <p:spPr bwMode="auto">
              <a:xfrm>
                <a:off x="309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5" name="Freeform 1581"/>
              <p:cNvSpPr>
                <a:spLocks/>
              </p:cNvSpPr>
              <p:nvPr/>
            </p:nvSpPr>
            <p:spPr bwMode="auto">
              <a:xfrm>
                <a:off x="345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1582"/>
              <p:cNvSpPr>
                <a:spLocks/>
              </p:cNvSpPr>
              <p:nvPr/>
            </p:nvSpPr>
            <p:spPr bwMode="auto">
              <a:xfrm>
                <a:off x="381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Freeform 1583"/>
              <p:cNvSpPr>
                <a:spLocks/>
              </p:cNvSpPr>
              <p:nvPr/>
            </p:nvSpPr>
            <p:spPr bwMode="auto">
              <a:xfrm>
                <a:off x="417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1584"/>
              <p:cNvSpPr>
                <a:spLocks/>
              </p:cNvSpPr>
              <p:nvPr/>
            </p:nvSpPr>
            <p:spPr bwMode="auto">
              <a:xfrm>
                <a:off x="453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Freeform 1585"/>
              <p:cNvSpPr>
                <a:spLocks/>
              </p:cNvSpPr>
              <p:nvPr/>
            </p:nvSpPr>
            <p:spPr bwMode="auto">
              <a:xfrm>
                <a:off x="489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Freeform 1586"/>
              <p:cNvSpPr>
                <a:spLocks/>
              </p:cNvSpPr>
              <p:nvPr/>
            </p:nvSpPr>
            <p:spPr bwMode="auto">
              <a:xfrm>
                <a:off x="525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Freeform 1587"/>
              <p:cNvSpPr>
                <a:spLocks/>
              </p:cNvSpPr>
              <p:nvPr/>
            </p:nvSpPr>
            <p:spPr bwMode="auto">
              <a:xfrm>
                <a:off x="244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Freeform 1588"/>
              <p:cNvSpPr>
                <a:spLocks/>
              </p:cNvSpPr>
              <p:nvPr/>
            </p:nvSpPr>
            <p:spPr bwMode="auto">
              <a:xfrm>
                <a:off x="252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589"/>
              <p:cNvSpPr>
                <a:spLocks/>
              </p:cNvSpPr>
              <p:nvPr/>
            </p:nvSpPr>
            <p:spPr bwMode="auto">
              <a:xfrm>
                <a:off x="2592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4" name="Freeform 1590"/>
              <p:cNvSpPr>
                <a:spLocks/>
              </p:cNvSpPr>
              <p:nvPr/>
            </p:nvSpPr>
            <p:spPr bwMode="auto">
              <a:xfrm>
                <a:off x="2664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Freeform 1591"/>
              <p:cNvSpPr>
                <a:spLocks/>
              </p:cNvSpPr>
              <p:nvPr/>
            </p:nvSpPr>
            <p:spPr bwMode="auto">
              <a:xfrm>
                <a:off x="280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Freeform 1592"/>
              <p:cNvSpPr>
                <a:spLocks/>
              </p:cNvSpPr>
              <p:nvPr/>
            </p:nvSpPr>
            <p:spPr bwMode="auto">
              <a:xfrm>
                <a:off x="288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Freeform 1593"/>
              <p:cNvSpPr>
                <a:spLocks/>
              </p:cNvSpPr>
              <p:nvPr/>
            </p:nvSpPr>
            <p:spPr bwMode="auto">
              <a:xfrm>
                <a:off x="2952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Freeform 1594"/>
              <p:cNvSpPr>
                <a:spLocks/>
              </p:cNvSpPr>
              <p:nvPr/>
            </p:nvSpPr>
            <p:spPr bwMode="auto">
              <a:xfrm>
                <a:off x="3024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595"/>
              <p:cNvSpPr>
                <a:spLocks/>
              </p:cNvSpPr>
              <p:nvPr/>
            </p:nvSpPr>
            <p:spPr bwMode="auto">
              <a:xfrm>
                <a:off x="316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Freeform 1596"/>
              <p:cNvSpPr>
                <a:spLocks/>
              </p:cNvSpPr>
              <p:nvPr/>
            </p:nvSpPr>
            <p:spPr bwMode="auto">
              <a:xfrm>
                <a:off x="324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1" name="Freeform 1597"/>
              <p:cNvSpPr>
                <a:spLocks/>
              </p:cNvSpPr>
              <p:nvPr/>
            </p:nvSpPr>
            <p:spPr bwMode="auto">
              <a:xfrm>
                <a:off x="331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2" name="Freeform 1598"/>
              <p:cNvSpPr>
                <a:spLocks/>
              </p:cNvSpPr>
              <p:nvPr/>
            </p:nvSpPr>
            <p:spPr bwMode="auto">
              <a:xfrm>
                <a:off x="338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Freeform 1599"/>
              <p:cNvSpPr>
                <a:spLocks/>
              </p:cNvSpPr>
              <p:nvPr/>
            </p:nvSpPr>
            <p:spPr bwMode="auto">
              <a:xfrm>
                <a:off x="352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Freeform 1600"/>
              <p:cNvSpPr>
                <a:spLocks/>
              </p:cNvSpPr>
              <p:nvPr/>
            </p:nvSpPr>
            <p:spPr bwMode="auto">
              <a:xfrm>
                <a:off x="359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1601"/>
              <p:cNvSpPr>
                <a:spLocks/>
              </p:cNvSpPr>
              <p:nvPr/>
            </p:nvSpPr>
            <p:spPr bwMode="auto">
              <a:xfrm>
                <a:off x="367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6" name="Freeform 1602"/>
              <p:cNvSpPr>
                <a:spLocks/>
              </p:cNvSpPr>
              <p:nvPr/>
            </p:nvSpPr>
            <p:spPr bwMode="auto">
              <a:xfrm>
                <a:off x="374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Freeform 1603"/>
              <p:cNvSpPr>
                <a:spLocks/>
              </p:cNvSpPr>
              <p:nvPr/>
            </p:nvSpPr>
            <p:spPr bwMode="auto">
              <a:xfrm>
                <a:off x="388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8" name="Freeform 1604"/>
              <p:cNvSpPr>
                <a:spLocks/>
              </p:cNvSpPr>
              <p:nvPr/>
            </p:nvSpPr>
            <p:spPr bwMode="auto">
              <a:xfrm>
                <a:off x="396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9" name="Freeform 1605"/>
              <p:cNvSpPr>
                <a:spLocks/>
              </p:cNvSpPr>
              <p:nvPr/>
            </p:nvSpPr>
            <p:spPr bwMode="auto">
              <a:xfrm>
                <a:off x="4032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0" name="Freeform 1606"/>
              <p:cNvSpPr>
                <a:spLocks/>
              </p:cNvSpPr>
              <p:nvPr/>
            </p:nvSpPr>
            <p:spPr bwMode="auto">
              <a:xfrm>
                <a:off x="4104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Freeform 1607"/>
              <p:cNvSpPr>
                <a:spLocks/>
              </p:cNvSpPr>
              <p:nvPr/>
            </p:nvSpPr>
            <p:spPr bwMode="auto">
              <a:xfrm>
                <a:off x="424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Freeform 1608"/>
              <p:cNvSpPr>
                <a:spLocks/>
              </p:cNvSpPr>
              <p:nvPr/>
            </p:nvSpPr>
            <p:spPr bwMode="auto">
              <a:xfrm>
                <a:off x="431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Freeform 1609"/>
              <p:cNvSpPr>
                <a:spLocks/>
              </p:cNvSpPr>
              <p:nvPr/>
            </p:nvSpPr>
            <p:spPr bwMode="auto">
              <a:xfrm>
                <a:off x="439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610"/>
              <p:cNvSpPr>
                <a:spLocks/>
              </p:cNvSpPr>
              <p:nvPr/>
            </p:nvSpPr>
            <p:spPr bwMode="auto">
              <a:xfrm>
                <a:off x="446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Freeform 1611"/>
              <p:cNvSpPr>
                <a:spLocks/>
              </p:cNvSpPr>
              <p:nvPr/>
            </p:nvSpPr>
            <p:spPr bwMode="auto">
              <a:xfrm>
                <a:off x="460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6" name="Freeform 1612"/>
              <p:cNvSpPr>
                <a:spLocks/>
              </p:cNvSpPr>
              <p:nvPr/>
            </p:nvSpPr>
            <p:spPr bwMode="auto">
              <a:xfrm>
                <a:off x="467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7" name="Freeform 1613"/>
              <p:cNvSpPr>
                <a:spLocks/>
              </p:cNvSpPr>
              <p:nvPr/>
            </p:nvSpPr>
            <p:spPr bwMode="auto">
              <a:xfrm>
                <a:off x="475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8" name="Freeform 1614"/>
              <p:cNvSpPr>
                <a:spLocks/>
              </p:cNvSpPr>
              <p:nvPr/>
            </p:nvSpPr>
            <p:spPr bwMode="auto">
              <a:xfrm>
                <a:off x="482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Freeform 1615"/>
              <p:cNvSpPr>
                <a:spLocks/>
              </p:cNvSpPr>
              <p:nvPr/>
            </p:nvSpPr>
            <p:spPr bwMode="auto">
              <a:xfrm>
                <a:off x="496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1616"/>
              <p:cNvSpPr>
                <a:spLocks/>
              </p:cNvSpPr>
              <p:nvPr/>
            </p:nvSpPr>
            <p:spPr bwMode="auto">
              <a:xfrm>
                <a:off x="503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1" name="Freeform 1617"/>
            <p:cNvSpPr>
              <a:spLocks/>
            </p:cNvSpPr>
            <p:nvPr/>
          </p:nvSpPr>
          <p:spPr bwMode="auto">
            <a:xfrm>
              <a:off x="5402" y="3499"/>
              <a:ext cx="1" cy="28"/>
            </a:xfrm>
            <a:custGeom>
              <a:avLst/>
              <a:gdLst>
                <a:gd name="T0" fmla="*/ 0 w 1"/>
                <a:gd name="T1" fmla="*/ 12 h 33"/>
                <a:gd name="T2" fmla="*/ 0 w 1"/>
                <a:gd name="T3" fmla="*/ 3 h 33"/>
                <a:gd name="T4" fmla="*/ 0 w 1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3">
                  <a:moveTo>
                    <a:pt x="0" y="33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618"/>
            <p:cNvSpPr>
              <a:spLocks/>
            </p:cNvSpPr>
            <p:nvPr/>
          </p:nvSpPr>
          <p:spPr bwMode="auto">
            <a:xfrm>
              <a:off x="5473" y="3499"/>
              <a:ext cx="1" cy="28"/>
            </a:xfrm>
            <a:custGeom>
              <a:avLst/>
              <a:gdLst>
                <a:gd name="T0" fmla="*/ 0 w 1"/>
                <a:gd name="T1" fmla="*/ 12 h 33"/>
                <a:gd name="T2" fmla="*/ 0 w 1"/>
                <a:gd name="T3" fmla="*/ 3 h 33"/>
                <a:gd name="T4" fmla="*/ 0 w 1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3">
                  <a:moveTo>
                    <a:pt x="0" y="33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619"/>
            <p:cNvSpPr>
              <a:spLocks/>
            </p:cNvSpPr>
            <p:nvPr/>
          </p:nvSpPr>
          <p:spPr bwMode="auto">
            <a:xfrm>
              <a:off x="2679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620"/>
            <p:cNvSpPr>
              <a:spLocks/>
            </p:cNvSpPr>
            <p:nvPr/>
          </p:nvSpPr>
          <p:spPr bwMode="auto">
            <a:xfrm>
              <a:off x="3038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621"/>
            <p:cNvSpPr>
              <a:spLocks/>
            </p:cNvSpPr>
            <p:nvPr/>
          </p:nvSpPr>
          <p:spPr bwMode="auto">
            <a:xfrm>
              <a:off x="3397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622"/>
            <p:cNvSpPr>
              <a:spLocks/>
            </p:cNvSpPr>
            <p:nvPr/>
          </p:nvSpPr>
          <p:spPr bwMode="auto">
            <a:xfrm>
              <a:off x="3754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623"/>
            <p:cNvSpPr>
              <a:spLocks/>
            </p:cNvSpPr>
            <p:nvPr/>
          </p:nvSpPr>
          <p:spPr bwMode="auto">
            <a:xfrm>
              <a:off x="4112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1624"/>
            <p:cNvSpPr>
              <a:spLocks/>
            </p:cNvSpPr>
            <p:nvPr/>
          </p:nvSpPr>
          <p:spPr bwMode="auto">
            <a:xfrm>
              <a:off x="4471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625"/>
            <p:cNvSpPr>
              <a:spLocks/>
            </p:cNvSpPr>
            <p:nvPr/>
          </p:nvSpPr>
          <p:spPr bwMode="auto">
            <a:xfrm>
              <a:off x="4829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626"/>
            <p:cNvSpPr>
              <a:spLocks/>
            </p:cNvSpPr>
            <p:nvPr/>
          </p:nvSpPr>
          <p:spPr bwMode="auto">
            <a:xfrm>
              <a:off x="5187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627"/>
            <p:cNvSpPr>
              <a:spLocks/>
            </p:cNvSpPr>
            <p:nvPr/>
          </p:nvSpPr>
          <p:spPr bwMode="auto">
            <a:xfrm>
              <a:off x="5546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628"/>
            <p:cNvSpPr>
              <a:spLocks/>
            </p:cNvSpPr>
            <p:nvPr/>
          </p:nvSpPr>
          <p:spPr bwMode="auto">
            <a:xfrm>
              <a:off x="2751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1629"/>
            <p:cNvSpPr>
              <a:spLocks/>
            </p:cNvSpPr>
            <p:nvPr/>
          </p:nvSpPr>
          <p:spPr bwMode="auto">
            <a:xfrm>
              <a:off x="282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1630"/>
            <p:cNvSpPr>
              <a:spLocks/>
            </p:cNvSpPr>
            <p:nvPr/>
          </p:nvSpPr>
          <p:spPr bwMode="auto">
            <a:xfrm>
              <a:off x="289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1631"/>
            <p:cNvSpPr>
              <a:spLocks/>
            </p:cNvSpPr>
            <p:nvPr/>
          </p:nvSpPr>
          <p:spPr bwMode="auto">
            <a:xfrm>
              <a:off x="2967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1632"/>
            <p:cNvSpPr>
              <a:spLocks/>
            </p:cNvSpPr>
            <p:nvPr/>
          </p:nvSpPr>
          <p:spPr bwMode="auto">
            <a:xfrm>
              <a:off x="311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1633"/>
            <p:cNvSpPr>
              <a:spLocks/>
            </p:cNvSpPr>
            <p:nvPr/>
          </p:nvSpPr>
          <p:spPr bwMode="auto">
            <a:xfrm>
              <a:off x="318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1634"/>
            <p:cNvSpPr>
              <a:spLocks/>
            </p:cNvSpPr>
            <p:nvPr/>
          </p:nvSpPr>
          <p:spPr bwMode="auto">
            <a:xfrm>
              <a:off x="325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1635"/>
            <p:cNvSpPr>
              <a:spLocks/>
            </p:cNvSpPr>
            <p:nvPr/>
          </p:nvSpPr>
          <p:spPr bwMode="auto">
            <a:xfrm>
              <a:off x="332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1636"/>
            <p:cNvSpPr>
              <a:spLocks/>
            </p:cNvSpPr>
            <p:nvPr/>
          </p:nvSpPr>
          <p:spPr bwMode="auto">
            <a:xfrm>
              <a:off x="3468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1637"/>
            <p:cNvSpPr>
              <a:spLocks/>
            </p:cNvSpPr>
            <p:nvPr/>
          </p:nvSpPr>
          <p:spPr bwMode="auto">
            <a:xfrm>
              <a:off x="354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1638"/>
            <p:cNvSpPr>
              <a:spLocks/>
            </p:cNvSpPr>
            <p:nvPr/>
          </p:nvSpPr>
          <p:spPr bwMode="auto">
            <a:xfrm>
              <a:off x="3611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1639"/>
            <p:cNvSpPr>
              <a:spLocks/>
            </p:cNvSpPr>
            <p:nvPr/>
          </p:nvSpPr>
          <p:spPr bwMode="auto">
            <a:xfrm>
              <a:off x="368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1640"/>
            <p:cNvSpPr>
              <a:spLocks/>
            </p:cNvSpPr>
            <p:nvPr/>
          </p:nvSpPr>
          <p:spPr bwMode="auto">
            <a:xfrm>
              <a:off x="3826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1641"/>
            <p:cNvSpPr>
              <a:spLocks/>
            </p:cNvSpPr>
            <p:nvPr/>
          </p:nvSpPr>
          <p:spPr bwMode="auto">
            <a:xfrm>
              <a:off x="3897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1642"/>
            <p:cNvSpPr>
              <a:spLocks/>
            </p:cNvSpPr>
            <p:nvPr/>
          </p:nvSpPr>
          <p:spPr bwMode="auto">
            <a:xfrm>
              <a:off x="3969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1643"/>
            <p:cNvSpPr>
              <a:spLocks/>
            </p:cNvSpPr>
            <p:nvPr/>
          </p:nvSpPr>
          <p:spPr bwMode="auto">
            <a:xfrm>
              <a:off x="4041" y="1493"/>
              <a:ext cx="0" cy="29"/>
            </a:xfrm>
            <a:custGeom>
              <a:avLst/>
              <a:gdLst>
                <a:gd name="T0" fmla="*/ 0 h 34"/>
                <a:gd name="T1" fmla="*/ 9 h 34"/>
                <a:gd name="T2" fmla="*/ 13 h 3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1644"/>
            <p:cNvSpPr>
              <a:spLocks/>
            </p:cNvSpPr>
            <p:nvPr/>
          </p:nvSpPr>
          <p:spPr bwMode="auto">
            <a:xfrm>
              <a:off x="418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1645"/>
            <p:cNvSpPr>
              <a:spLocks/>
            </p:cNvSpPr>
            <p:nvPr/>
          </p:nvSpPr>
          <p:spPr bwMode="auto">
            <a:xfrm>
              <a:off x="4256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1646"/>
            <p:cNvSpPr>
              <a:spLocks/>
            </p:cNvSpPr>
            <p:nvPr/>
          </p:nvSpPr>
          <p:spPr bwMode="auto">
            <a:xfrm>
              <a:off x="4328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1647"/>
            <p:cNvSpPr>
              <a:spLocks/>
            </p:cNvSpPr>
            <p:nvPr/>
          </p:nvSpPr>
          <p:spPr bwMode="auto">
            <a:xfrm>
              <a:off x="440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1648"/>
            <p:cNvSpPr>
              <a:spLocks/>
            </p:cNvSpPr>
            <p:nvPr/>
          </p:nvSpPr>
          <p:spPr bwMode="auto">
            <a:xfrm>
              <a:off x="454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1649"/>
            <p:cNvSpPr>
              <a:spLocks/>
            </p:cNvSpPr>
            <p:nvPr/>
          </p:nvSpPr>
          <p:spPr bwMode="auto">
            <a:xfrm>
              <a:off x="4614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1650"/>
            <p:cNvSpPr>
              <a:spLocks/>
            </p:cNvSpPr>
            <p:nvPr/>
          </p:nvSpPr>
          <p:spPr bwMode="auto">
            <a:xfrm>
              <a:off x="468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1651"/>
            <p:cNvSpPr>
              <a:spLocks/>
            </p:cNvSpPr>
            <p:nvPr/>
          </p:nvSpPr>
          <p:spPr bwMode="auto">
            <a:xfrm>
              <a:off x="4757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1652"/>
            <p:cNvSpPr>
              <a:spLocks/>
            </p:cNvSpPr>
            <p:nvPr/>
          </p:nvSpPr>
          <p:spPr bwMode="auto">
            <a:xfrm>
              <a:off x="490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653"/>
            <p:cNvSpPr>
              <a:spLocks/>
            </p:cNvSpPr>
            <p:nvPr/>
          </p:nvSpPr>
          <p:spPr bwMode="auto">
            <a:xfrm>
              <a:off x="497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1654"/>
            <p:cNvSpPr>
              <a:spLocks/>
            </p:cNvSpPr>
            <p:nvPr/>
          </p:nvSpPr>
          <p:spPr bwMode="auto">
            <a:xfrm>
              <a:off x="5044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1655"/>
            <p:cNvSpPr>
              <a:spLocks/>
            </p:cNvSpPr>
            <p:nvPr/>
          </p:nvSpPr>
          <p:spPr bwMode="auto">
            <a:xfrm>
              <a:off x="511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1656"/>
            <p:cNvSpPr>
              <a:spLocks/>
            </p:cNvSpPr>
            <p:nvPr/>
          </p:nvSpPr>
          <p:spPr bwMode="auto">
            <a:xfrm>
              <a:off x="5259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1657"/>
            <p:cNvSpPr>
              <a:spLocks/>
            </p:cNvSpPr>
            <p:nvPr/>
          </p:nvSpPr>
          <p:spPr bwMode="auto">
            <a:xfrm>
              <a:off x="533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1658"/>
            <p:cNvSpPr>
              <a:spLocks/>
            </p:cNvSpPr>
            <p:nvPr/>
          </p:nvSpPr>
          <p:spPr bwMode="auto">
            <a:xfrm>
              <a:off x="540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1659"/>
            <p:cNvSpPr>
              <a:spLocks/>
            </p:cNvSpPr>
            <p:nvPr/>
          </p:nvSpPr>
          <p:spPr bwMode="auto">
            <a:xfrm>
              <a:off x="547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1660"/>
            <p:cNvSpPr>
              <a:spLocks/>
            </p:cNvSpPr>
            <p:nvPr/>
          </p:nvSpPr>
          <p:spPr bwMode="auto">
            <a:xfrm>
              <a:off x="2679" y="1487"/>
              <a:ext cx="1" cy="2040"/>
            </a:xfrm>
            <a:custGeom>
              <a:avLst/>
              <a:gdLst>
                <a:gd name="T0" fmla="*/ 0 w 1"/>
                <a:gd name="T1" fmla="*/ 906 h 2399"/>
                <a:gd name="T2" fmla="*/ 0 w 1"/>
                <a:gd name="T3" fmla="*/ 3 h 2399"/>
                <a:gd name="T4" fmla="*/ 0 w 1"/>
                <a:gd name="T5" fmla="*/ 0 h 23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99">
                  <a:moveTo>
                    <a:pt x="0" y="2399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1661"/>
            <p:cNvSpPr>
              <a:spLocks/>
            </p:cNvSpPr>
            <p:nvPr/>
          </p:nvSpPr>
          <p:spPr bwMode="auto">
            <a:xfrm>
              <a:off x="5546" y="1487"/>
              <a:ext cx="1" cy="2040"/>
            </a:xfrm>
            <a:custGeom>
              <a:avLst/>
              <a:gdLst>
                <a:gd name="T0" fmla="*/ 0 w 1"/>
                <a:gd name="T1" fmla="*/ 906 h 2399"/>
                <a:gd name="T2" fmla="*/ 0 w 1"/>
                <a:gd name="T3" fmla="*/ 3 h 2399"/>
                <a:gd name="T4" fmla="*/ 0 w 1"/>
                <a:gd name="T5" fmla="*/ 0 h 23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99">
                  <a:moveTo>
                    <a:pt x="0" y="2399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1662"/>
            <p:cNvSpPr>
              <a:spLocks/>
            </p:cNvSpPr>
            <p:nvPr/>
          </p:nvSpPr>
          <p:spPr bwMode="auto">
            <a:xfrm>
              <a:off x="2679" y="3527"/>
              <a:ext cx="2874" cy="1"/>
            </a:xfrm>
            <a:custGeom>
              <a:avLst/>
              <a:gdLst>
                <a:gd name="T0" fmla="*/ 0 w 3011"/>
                <a:gd name="T1" fmla="*/ 0 h 1"/>
                <a:gd name="T2" fmla="*/ 2272 w 3011"/>
                <a:gd name="T3" fmla="*/ 0 h 1"/>
                <a:gd name="T4" fmla="*/ 2276 w 30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1" h="1">
                  <a:moveTo>
                    <a:pt x="0" y="0"/>
                  </a:moveTo>
                  <a:lnTo>
                    <a:pt x="3003" y="0"/>
                  </a:lnTo>
                  <a:lnTo>
                    <a:pt x="3011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1663"/>
            <p:cNvSpPr>
              <a:spLocks/>
            </p:cNvSpPr>
            <p:nvPr/>
          </p:nvSpPr>
          <p:spPr bwMode="auto">
            <a:xfrm>
              <a:off x="2679" y="1493"/>
              <a:ext cx="2874" cy="1"/>
            </a:xfrm>
            <a:custGeom>
              <a:avLst/>
              <a:gdLst>
                <a:gd name="T0" fmla="*/ 0 w 3011"/>
                <a:gd name="T1" fmla="*/ 0 h 1"/>
                <a:gd name="T2" fmla="*/ 2272 w 3011"/>
                <a:gd name="T3" fmla="*/ 0 h 1"/>
                <a:gd name="T4" fmla="*/ 2276 w 30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1" h="1">
                  <a:moveTo>
                    <a:pt x="0" y="0"/>
                  </a:moveTo>
                  <a:lnTo>
                    <a:pt x="3003" y="0"/>
                  </a:lnTo>
                  <a:lnTo>
                    <a:pt x="3011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1664"/>
            <p:cNvSpPr>
              <a:spLocks/>
            </p:cNvSpPr>
            <p:nvPr/>
          </p:nvSpPr>
          <p:spPr bwMode="auto">
            <a:xfrm>
              <a:off x="3006" y="3520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9 w 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1665"/>
            <p:cNvSpPr>
              <a:spLocks/>
            </p:cNvSpPr>
            <p:nvPr/>
          </p:nvSpPr>
          <p:spPr bwMode="auto">
            <a:xfrm>
              <a:off x="3547" y="3513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9 w 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1666"/>
            <p:cNvSpPr>
              <a:spLocks/>
            </p:cNvSpPr>
            <p:nvPr/>
          </p:nvSpPr>
          <p:spPr bwMode="auto">
            <a:xfrm>
              <a:off x="4080" y="3520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1667"/>
            <p:cNvSpPr>
              <a:spLocks/>
            </p:cNvSpPr>
            <p:nvPr/>
          </p:nvSpPr>
          <p:spPr bwMode="auto">
            <a:xfrm>
              <a:off x="4591" y="3513"/>
              <a:ext cx="7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4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1668"/>
            <p:cNvSpPr>
              <a:spLocks/>
            </p:cNvSpPr>
            <p:nvPr/>
          </p:nvSpPr>
          <p:spPr bwMode="auto">
            <a:xfrm>
              <a:off x="5083" y="3520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Rectangle 1669"/>
            <p:cNvSpPr>
              <a:spLocks noChangeArrowheads="1"/>
            </p:cNvSpPr>
            <p:nvPr/>
          </p:nvSpPr>
          <p:spPr bwMode="auto">
            <a:xfrm>
              <a:off x="2545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2400"/>
            </a:p>
          </p:txBody>
        </p:sp>
        <p:sp>
          <p:nvSpPr>
            <p:cNvPr id="19524" name="Rectangle 1670"/>
            <p:cNvSpPr>
              <a:spLocks noChangeArrowheads="1"/>
            </p:cNvSpPr>
            <p:nvPr/>
          </p:nvSpPr>
          <p:spPr bwMode="auto">
            <a:xfrm>
              <a:off x="2355" y="3134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n-US" altLang="en-US" sz="2400"/>
            </a:p>
          </p:txBody>
        </p:sp>
        <p:sp>
          <p:nvSpPr>
            <p:cNvPr id="19525" name="Rectangle 1671"/>
            <p:cNvSpPr>
              <a:spLocks noChangeArrowheads="1"/>
            </p:cNvSpPr>
            <p:nvPr/>
          </p:nvSpPr>
          <p:spPr bwMode="auto">
            <a:xfrm>
              <a:off x="2355" y="2795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altLang="en-US" sz="2400"/>
            </a:p>
          </p:txBody>
        </p:sp>
        <p:sp>
          <p:nvSpPr>
            <p:cNvPr id="19526" name="Rectangle 1672"/>
            <p:cNvSpPr>
              <a:spLocks noChangeArrowheads="1"/>
            </p:cNvSpPr>
            <p:nvPr/>
          </p:nvSpPr>
          <p:spPr bwMode="auto">
            <a:xfrm>
              <a:off x="2355" y="2452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3000</a:t>
              </a:r>
              <a:endParaRPr lang="en-US" altLang="en-US" sz="2400"/>
            </a:p>
          </p:txBody>
        </p:sp>
        <p:sp>
          <p:nvSpPr>
            <p:cNvPr id="19527" name="Rectangle 1673"/>
            <p:cNvSpPr>
              <a:spLocks noChangeArrowheads="1"/>
            </p:cNvSpPr>
            <p:nvPr/>
          </p:nvSpPr>
          <p:spPr bwMode="auto">
            <a:xfrm>
              <a:off x="2355" y="2114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4000</a:t>
              </a:r>
              <a:endParaRPr lang="en-US" altLang="en-US" sz="2400"/>
            </a:p>
          </p:txBody>
        </p:sp>
        <p:sp>
          <p:nvSpPr>
            <p:cNvPr id="19528" name="Rectangle 1674"/>
            <p:cNvSpPr>
              <a:spLocks noChangeArrowheads="1"/>
            </p:cNvSpPr>
            <p:nvPr/>
          </p:nvSpPr>
          <p:spPr bwMode="auto">
            <a:xfrm>
              <a:off x="2355" y="1773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5000</a:t>
              </a:r>
              <a:endParaRPr lang="en-US" altLang="en-US" sz="2400"/>
            </a:p>
          </p:txBody>
        </p:sp>
        <p:sp>
          <p:nvSpPr>
            <p:cNvPr id="19529" name="Rectangle 1675"/>
            <p:cNvSpPr>
              <a:spLocks noChangeArrowheads="1"/>
            </p:cNvSpPr>
            <p:nvPr/>
          </p:nvSpPr>
          <p:spPr bwMode="auto">
            <a:xfrm>
              <a:off x="2355" y="1433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6000</a:t>
              </a:r>
              <a:endParaRPr lang="en-US" altLang="en-US" sz="2400"/>
            </a:p>
          </p:txBody>
        </p:sp>
        <p:sp>
          <p:nvSpPr>
            <p:cNvPr id="19530" name="Rectangle 1676"/>
            <p:cNvSpPr>
              <a:spLocks noChangeArrowheads="1"/>
            </p:cNvSpPr>
            <p:nvPr/>
          </p:nvSpPr>
          <p:spPr bwMode="auto">
            <a:xfrm>
              <a:off x="2648" y="358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2400"/>
            </a:p>
          </p:txBody>
        </p:sp>
        <p:sp>
          <p:nvSpPr>
            <p:cNvPr id="19531" name="Rectangle 1677"/>
            <p:cNvSpPr>
              <a:spLocks noChangeArrowheads="1"/>
            </p:cNvSpPr>
            <p:nvPr/>
          </p:nvSpPr>
          <p:spPr bwMode="auto">
            <a:xfrm>
              <a:off x="2958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en-US" altLang="en-US" sz="2400"/>
            </a:p>
          </p:txBody>
        </p:sp>
        <p:sp>
          <p:nvSpPr>
            <p:cNvPr id="19532" name="Rectangle 1678"/>
            <p:cNvSpPr>
              <a:spLocks noChangeArrowheads="1"/>
            </p:cNvSpPr>
            <p:nvPr/>
          </p:nvSpPr>
          <p:spPr bwMode="auto">
            <a:xfrm>
              <a:off x="3365" y="3586"/>
              <a:ext cx="6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en-US" sz="2400"/>
            </a:p>
          </p:txBody>
        </p:sp>
        <p:sp>
          <p:nvSpPr>
            <p:cNvPr id="19533" name="Rectangle 1679"/>
            <p:cNvSpPr>
              <a:spLocks noChangeArrowheads="1"/>
            </p:cNvSpPr>
            <p:nvPr/>
          </p:nvSpPr>
          <p:spPr bwMode="auto">
            <a:xfrm>
              <a:off x="3675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en-US" altLang="en-US" sz="2400"/>
            </a:p>
          </p:txBody>
        </p:sp>
        <p:sp>
          <p:nvSpPr>
            <p:cNvPr id="19534" name="Rectangle 1680"/>
            <p:cNvSpPr>
              <a:spLocks noChangeArrowheads="1"/>
            </p:cNvSpPr>
            <p:nvPr/>
          </p:nvSpPr>
          <p:spPr bwMode="auto">
            <a:xfrm>
              <a:off x="4080" y="3586"/>
              <a:ext cx="6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en-US" sz="2400"/>
            </a:p>
          </p:txBody>
        </p:sp>
        <p:sp>
          <p:nvSpPr>
            <p:cNvPr id="19535" name="Rectangle 1681"/>
            <p:cNvSpPr>
              <a:spLocks noChangeArrowheads="1"/>
            </p:cNvSpPr>
            <p:nvPr/>
          </p:nvSpPr>
          <p:spPr bwMode="auto">
            <a:xfrm>
              <a:off x="4392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3.5</a:t>
              </a:r>
              <a:endParaRPr lang="en-US" altLang="en-US" sz="2400"/>
            </a:p>
          </p:txBody>
        </p:sp>
        <p:sp>
          <p:nvSpPr>
            <p:cNvPr id="19536" name="Rectangle 1682"/>
            <p:cNvSpPr>
              <a:spLocks noChangeArrowheads="1"/>
            </p:cNvSpPr>
            <p:nvPr/>
          </p:nvSpPr>
          <p:spPr bwMode="auto">
            <a:xfrm>
              <a:off x="4798" y="3586"/>
              <a:ext cx="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altLang="en-US" sz="2400"/>
            </a:p>
          </p:txBody>
        </p:sp>
        <p:sp>
          <p:nvSpPr>
            <p:cNvPr id="19537" name="Rectangle 1683"/>
            <p:cNvSpPr>
              <a:spLocks noChangeArrowheads="1"/>
            </p:cNvSpPr>
            <p:nvPr/>
          </p:nvSpPr>
          <p:spPr bwMode="auto">
            <a:xfrm>
              <a:off x="5107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4.5</a:t>
              </a:r>
              <a:endParaRPr lang="en-US" altLang="en-US" sz="2400"/>
            </a:p>
          </p:txBody>
        </p:sp>
        <p:sp>
          <p:nvSpPr>
            <p:cNvPr id="19538" name="Rectangle 1684"/>
            <p:cNvSpPr>
              <a:spLocks noChangeArrowheads="1"/>
            </p:cNvSpPr>
            <p:nvPr/>
          </p:nvSpPr>
          <p:spPr bwMode="auto">
            <a:xfrm>
              <a:off x="5512" y="3586"/>
              <a:ext cx="6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2400"/>
            </a:p>
          </p:txBody>
        </p:sp>
        <p:pic>
          <p:nvPicPr>
            <p:cNvPr id="19539" name="Picture 169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" y="2309"/>
              <a:ext cx="23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0" name="Rectangle 1691"/>
            <p:cNvSpPr>
              <a:spLocks noChangeArrowheads="1"/>
            </p:cNvSpPr>
            <p:nvPr/>
          </p:nvSpPr>
          <p:spPr bwMode="auto">
            <a:xfrm>
              <a:off x="4064" y="3703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altLang="en-US" sz="2400"/>
            </a:p>
          </p:txBody>
        </p:sp>
      </p:grp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5848350" y="6400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 = 4</a:t>
            </a:r>
            <a:r>
              <a:rPr lang="en-US" altLang="en-US" sz="2400">
                <a:sym typeface="Symbol" pitchFamily="18" charset="2"/>
              </a:rPr>
              <a:t> sin / </a:t>
            </a:r>
            <a:endParaRPr lang="en-US" altLang="en-US" sz="2400"/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609434-1D14-4C54-8DAD-F304028021C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Why Use Powder Diffraction?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Originally, powder diffraction was mainly used for phase identification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Advantages over single crystal methods: Can be used on ANY sample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If you can mount it, you can measure it!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For some materials, single crystal growth is difficult or impossible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Powder methods are the only option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“Real life samples” rarely come as single crystals: Engineering materials, formulations etc.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Powder diffraction can be used on mixtures of compounds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Peak shape analysis gives insights into size, stress and defects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04770B-CA1F-425F-8413-24CDA97B10C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Powder crystallography before Rietveld</a:t>
            </a:r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7983538" cy="4960937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smtClean="0"/>
              <a:t>Primary strategy: AVOID when it comes to structure determination!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There was no straightforward way to deal with data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Had to manually integrate intensities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Overlapping reflections were a big problem</a:t>
            </a:r>
          </a:p>
          <a:p>
            <a:pPr lvl="2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Usually discarded</a:t>
            </a:r>
          </a:p>
          <a:p>
            <a:pPr lvl="2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Alternative: Rewriting of single crystal software to refine using sums of overlapped reflections</a:t>
            </a:r>
          </a:p>
          <a:p>
            <a:pPr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smtClean="0"/>
              <a:t>Powder pattern simulation was more common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Relatively straightforward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Conclusions drawn based on similarities between patterns (e.g., isostructural compounds)</a:t>
            </a:r>
          </a:p>
          <a:p>
            <a:pPr lvl="2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smtClean="0"/>
              <a:t>Visual comparison</a:t>
            </a:r>
          </a:p>
          <a:p>
            <a:pPr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smtClean="0"/>
              <a:t>Main use of powder diffraction was for phase identification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21DBCE-A865-463B-81D4-2593F662514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Modern Use: What Information Can We Get From Powder Diffraction Data?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Phase identification (qualitative phase analysis)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Most important/frequent use of PXRD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Qualitative analysis tool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Search pattern against database to identify phases present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Starting materials, known target compounds, likely impurities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Assumption: The material, or an isostructural material, is in the database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Phase fraction analysis (quantitative phase analysis)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Applied to mixtures of two or more crystalline phases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Compare intensities of selected peaks of all phases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Theoretically only requires one peak/phase, but better with multiple peaks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Accurate analysis requires standardization</a:t>
            </a:r>
            <a:r>
              <a:rPr lang="en-US" altLang="en-US" sz="2400" smtClean="0"/>
              <a:t> 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Mix known quantities of two phases in several different ratios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Caution: Possibility of amorphous components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endParaRPr lang="en-US" altLang="en-US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BCD248-1F38-4314-9489-94C2C56B7FF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What Information Can We Get From Powder Diffraction Data? (Cont’d)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9144000" cy="51323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Lattice parameters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Two modes of analysis: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Accurate lattice parameters for a compound of known structure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Unit cell determination for an unknown compound through indexing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ACCURATE peak positions are crucial!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Rietveld refinement (structural analysis)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Least squares based minimization algorithm to obtain the best fit between a structural model and a powder pattern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Starting model necessary to apply this method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Applicable to simple and complicated structures, single phase and multi-phase samples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Automatically gives phase fractions and lattice parameters  from ALL peaks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Requires good data for meaningful results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000" smtClean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09615B-2C5D-49A3-9D5A-D7332CCFCEF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History of Powder Diffraction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455295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Discovery of X-rays: Roentgen, 1895 (Nobel Prize 1901)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Diffraction of X-rays: von Laue, 1912 (Nobel Prize 1914)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Diffraction laws: Bragg &amp; Bragg, 1912-1913 (Nobel Prize 1915)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Powder diffraction: Developed independently in two countries: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 smtClean="0"/>
              <a:t>Debye and </a:t>
            </a:r>
            <a:r>
              <a:rPr lang="en-US" altLang="en-US" sz="2000" dirty="0" err="1" smtClean="0"/>
              <a:t>Scherrer</a:t>
            </a:r>
            <a:r>
              <a:rPr lang="en-US" altLang="en-US" sz="2000" dirty="0" smtClean="0"/>
              <a:t> in Germany, 1916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 smtClean="0"/>
              <a:t>Hull in the United States, 1917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Original methods: Film based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First commercial diffractometer: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altLang="en-US" sz="2400" dirty="0" smtClean="0"/>
              <a:t>	Philips, 1947 (PW1050)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 smtClean="0"/>
              <a:t>Detectors and optics have improved a</a:t>
            </a:r>
          </a:p>
          <a:p>
            <a:pPr marL="457200" lvl="1" indent="0">
              <a:lnSpc>
                <a:spcPct val="110000"/>
              </a:lnSpc>
              <a:buFontTx/>
              <a:buNone/>
              <a:defRPr/>
            </a:pPr>
            <a:r>
              <a:rPr lang="en-US" altLang="en-US" sz="2000" dirty="0" smtClean="0"/>
              <a:t>    lot, but basic design remains similar!</a:t>
            </a:r>
          </a:p>
          <a:p>
            <a:pPr lvl="1">
              <a:lnSpc>
                <a:spcPct val="110000"/>
              </a:lnSpc>
              <a:defRPr/>
            </a:pPr>
            <a:endParaRPr lang="en-US" altLang="en-US" sz="2000" dirty="0" smtClean="0"/>
          </a:p>
        </p:txBody>
      </p:sp>
      <p:pic>
        <p:nvPicPr>
          <p:cNvPr id="6148" name="Picture 4" descr="PW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771900"/>
            <a:ext cx="43148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25500" y="6424613"/>
            <a:ext cx="3824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http://www.msm.cam.ac.uk/xray/images/pdiff3.jpg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9471CB-EF7B-4556-91F9-6C87A3858FD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What Information Can We Get From Powder Diffraction Data? (Cont’d)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Structure Determination from Powder Data (SDPD)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Powder diffraction is subject to the same laws of physics as single crystal diffraction, but data overlap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Careful analysis can allow determination of unknown structures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Usually done with high quality synchrotron and/or neutron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Requires excellent data and sound crystallographic knowledge!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Phase transition behavior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smtClean="0"/>
              <a:t>In situ</a:t>
            </a:r>
            <a:r>
              <a:rPr lang="en-US" altLang="en-US" sz="2000" smtClean="0"/>
              <a:t> diffraction experiments</a:t>
            </a:r>
            <a:endParaRPr lang="en-US" altLang="en-US" sz="2000" i="1" smtClean="0"/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smtClean="0"/>
              <a:t>Temperature-induced phase transitions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smtClean="0"/>
              <a:t>Pressure-induced phase transitions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smtClean="0"/>
              <a:t>Kinetic studies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smtClean="0"/>
              <a:t>Requires specialized setups</a:t>
            </a:r>
          </a:p>
          <a:p>
            <a:pPr lvl="1">
              <a:lnSpc>
                <a:spcPct val="110000"/>
              </a:lnSpc>
            </a:pPr>
            <a:endParaRPr lang="en-US" altLang="en-US" sz="2000" smtClean="0"/>
          </a:p>
          <a:p>
            <a:pPr lvl="1">
              <a:lnSpc>
                <a:spcPct val="110000"/>
              </a:lnSpc>
            </a:pPr>
            <a:endParaRPr lang="en-US" altLang="en-US" sz="2000" smtClean="0"/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942211-8EE5-4D35-8D85-1866E24E22C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What Information Can We Get From Powder Diffraction Data? (Cont’d)</a:t>
            </a:r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Line shape analysis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Width of Bragg peaks is inversely related to crystallite size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Often used for crystallite size estimates for nanoparticles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Requires use of a standard to determine instrument contribution first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Microstrain (nonuniform strain) also results in peak broadening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Due to atomic disorder, dislocations, vacancies etc.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Different angular dependence than size effects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Residual stress can be determined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Defects like stacking faults and antiphase boundaries also affect line shape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Texture analysis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Epitaxial growth in thin films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Preferred orientation 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 smtClean="0"/>
              <a:t>Qualitative and quantitative measurements possible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000" smtClean="0"/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000" smtClean="0"/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44E932-50EA-4A1A-8347-CFFE225E55B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Extracting Information from the Diffractogram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49657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All diffractograms contain three pieces of information: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Peak positions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Peak intensities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Peak shapes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Each of these can be used to extract qualitative or quantitative information from the data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 smtClean="0"/>
              <a:t>Single crystal experiments are only concerned with peak positions and intensities, whereas powder diffraction also analyzes peak shapes to extract microstructural information from samples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 smtClean="0"/>
              <a:t>Often not important to get crystal structure, but can be crucial to understand behavior of “real life materials”!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400" smtClean="0"/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endParaRPr lang="en-US" altLang="en-US" sz="2400" smtClean="0"/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B443B5-A779-4F36-838F-822A247C2C6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Peak Positions</a:t>
            </a:r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4022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en-US" sz="2400" smtClean="0"/>
              <a:t>Peak positions can be used to obtain the following pieces of information:</a:t>
            </a:r>
          </a:p>
          <a:p>
            <a:pPr lvl="1">
              <a:lnSpc>
                <a:spcPct val="120000"/>
              </a:lnSpc>
            </a:pPr>
            <a:r>
              <a:rPr lang="en-US" altLang="en-US" sz="2400" smtClean="0"/>
              <a:t>Unit cell dimensions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 smtClean="0"/>
              <a:t>d-spacing is related to unit cell constants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 smtClean="0"/>
              <a:t>Could be a refinement of a know starting cell or a determination “from scratch” by indexing</a:t>
            </a:r>
          </a:p>
          <a:p>
            <a:pPr lvl="1">
              <a:lnSpc>
                <a:spcPct val="120000"/>
              </a:lnSpc>
            </a:pPr>
            <a:r>
              <a:rPr lang="en-US" altLang="en-US" sz="2400" smtClean="0"/>
              <a:t>Possible space groups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 smtClean="0"/>
              <a:t>Look at systematic absences – “no peak” is information, too!</a:t>
            </a:r>
          </a:p>
          <a:p>
            <a:pPr lvl="1">
              <a:lnSpc>
                <a:spcPct val="120000"/>
              </a:lnSpc>
            </a:pPr>
            <a:r>
              <a:rPr lang="en-US" altLang="en-US" sz="2400" smtClean="0"/>
              <a:t>Qualitative phase analysis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 smtClean="0"/>
              <a:t>What’s in the sample?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 smtClean="0"/>
              <a:t>Approximate peak positions sometimes suffice for this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ADD3B5-3549-4746-ADE1-86069BAFDFC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Standards</a:t>
            </a:r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8848725" cy="5694362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A standard can be used to check the alignment of a diffractometer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Many different materials commercially available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smtClean="0">
                <a:cs typeface="Times New Roman" pitchFamily="18" charset="0"/>
              </a:rPr>
              <a:t>SiO</a:t>
            </a:r>
            <a:r>
              <a:rPr lang="en-US" altLang="en-US" sz="1800" baseline="-25000" smtClean="0">
                <a:cs typeface="Times New Roman" pitchFamily="18" charset="0"/>
              </a:rPr>
              <a:t>2</a:t>
            </a:r>
            <a:r>
              <a:rPr lang="en-US" altLang="en-US" sz="1800" smtClean="0">
                <a:cs typeface="Times New Roman" pitchFamily="18" charset="0"/>
              </a:rPr>
              <a:t>, Si, CeO</a:t>
            </a:r>
            <a:r>
              <a:rPr lang="en-US" altLang="en-US" sz="1800" baseline="-25000" smtClean="0">
                <a:cs typeface="Times New Roman" pitchFamily="18" charset="0"/>
              </a:rPr>
              <a:t>2</a:t>
            </a:r>
            <a:r>
              <a:rPr lang="en-US" altLang="en-US" sz="1800" smtClean="0">
                <a:cs typeface="Times New Roman" pitchFamily="18" charset="0"/>
              </a:rPr>
              <a:t>, Al</a:t>
            </a:r>
            <a:r>
              <a:rPr lang="en-US" altLang="en-US" sz="1800" baseline="-25000" smtClean="0">
                <a:cs typeface="Times New Roman" pitchFamily="18" charset="0"/>
              </a:rPr>
              <a:t>2</a:t>
            </a:r>
            <a:r>
              <a:rPr lang="en-US" altLang="en-US" sz="1800" smtClean="0">
                <a:cs typeface="Times New Roman" pitchFamily="18" charset="0"/>
              </a:rPr>
              <a:t>O</a:t>
            </a:r>
            <a:r>
              <a:rPr lang="en-US" altLang="en-US" sz="1800" baseline="-25000" smtClean="0">
                <a:cs typeface="Times New Roman" pitchFamily="18" charset="0"/>
              </a:rPr>
              <a:t>3</a:t>
            </a:r>
            <a:r>
              <a:rPr lang="en-US" altLang="en-US" sz="1800" smtClean="0">
                <a:cs typeface="Times New Roman" pitchFamily="18" charset="0"/>
              </a:rPr>
              <a:t>…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>
                <a:cs typeface="Times New Roman" pitchFamily="18" charset="0"/>
              </a:rPr>
              <a:t>Sold through independent vendors (e.g., NIST) or provided by diffractometer company</a:t>
            </a:r>
            <a:endParaRPr lang="el-GR" altLang="en-US" sz="200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>
                <a:cs typeface="Times New Roman" pitchFamily="18" charset="0"/>
              </a:rPr>
              <a:t>Easiest to use standards come as pressed solids</a:t>
            </a:r>
            <a:endParaRPr lang="el-GR" altLang="en-US" sz="240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Sample height is predefined this way</a:t>
            </a:r>
            <a:endParaRPr lang="en-US" altLang="en-US" sz="200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Experimentally determine peak positions of the standard, then compare to certified values to construct a calibration curve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Allows for correction of data collected under same conditions</a:t>
            </a: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B2FB91-E810-4879-A929-81BD602F743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Internal Standards</a:t>
            </a:r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8848725" cy="5694362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A standard can also be mixed with your powder sample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Called internal standard</a:t>
            </a:r>
            <a:endParaRPr lang="el-GR" altLang="en-US" sz="200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>
                <a:cs typeface="Times New Roman" pitchFamily="18" charset="0"/>
              </a:rPr>
              <a:t>You can use any material that is available as a powder and has well-established lattice constants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>
                <a:cs typeface="Times New Roman" pitchFamily="18" charset="0"/>
              </a:rPr>
              <a:t>If you are planning to refine a model for your data, a model for your internal standard can be refined at the same time</a:t>
            </a:r>
            <a:endParaRPr lang="el-GR" altLang="en-US" sz="240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Constrain standard to known lattice constants, refine sources of peak position errors, which also apply to your sample</a:t>
            </a:r>
            <a:endParaRPr lang="en-US" altLang="en-US" sz="200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Choose a standard with similar absorption properties as your sample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This allows you to account best for ALL sources of error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smtClean="0"/>
              <a:t>E.g., sample transparency, absorption</a:t>
            </a: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6DBD06-C535-476A-9FBF-7E5B01BE4D6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Peak Intensities</a:t>
            </a:r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6530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 smtClean="0"/>
              <a:t>Peak intensities contain information about the following: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 smtClean="0"/>
              <a:t>Positions and types of atoms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 smtClean="0"/>
              <a:t>Site occupancy of atoms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 smtClean="0"/>
              <a:t>Atomic displacement parameters</a:t>
            </a:r>
          </a:p>
          <a:p>
            <a:pPr lvl="2">
              <a:lnSpc>
                <a:spcPct val="110000"/>
              </a:lnSpc>
              <a:spcBef>
                <a:spcPts val="375"/>
              </a:spcBef>
              <a:buFontTx/>
              <a:buChar char="–"/>
            </a:pPr>
            <a:r>
              <a:rPr lang="en-US" altLang="en-US" sz="1800" smtClean="0"/>
              <a:t>Often referred to as “temperature factors”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 smtClean="0"/>
              <a:t>Accurate intensities are necessary for: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 smtClean="0"/>
              <a:t>Quantitative phase analysis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 smtClean="0"/>
              <a:t>Rietveld (structural) refinement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 smtClean="0"/>
              <a:t>Structure solution from powder data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 smtClean="0"/>
              <a:t>Use </a:t>
            </a:r>
            <a:r>
              <a:rPr lang="en-US" altLang="en-US" sz="2400" u="sng" smtClean="0"/>
              <a:t>integrated</a:t>
            </a:r>
            <a:r>
              <a:rPr lang="en-US" altLang="en-US" sz="2400" smtClean="0"/>
              <a:t> peak intensities to eliminate line broadening effects!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 smtClean="0"/>
              <a:t>Experimental setup also influences peak intensities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 smtClean="0"/>
              <a:t>Lorentz-Polarization factor, absorption…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 smtClean="0"/>
              <a:t>So does the sample itself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0BAA6C-FB95-4A8B-AA9F-DD6E37971BA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Preferred Orientation</a:t>
            </a:r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97013"/>
            <a:ext cx="8964612" cy="5181600"/>
          </a:xfrm>
          <a:noFill/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 smtClean="0"/>
              <a:t>Some samples do not show random intensities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en-US" sz="2000" smtClean="0"/>
              <a:t>Some orientations are over- or underrepresented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 smtClean="0"/>
              <a:t>In severe cases, only some lines are observed, others are absent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 smtClean="0"/>
              <a:t>Preferred orientation can be desired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en-US" sz="2000" smtClean="0"/>
              <a:t>E.g., epitaxial film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 smtClean="0"/>
              <a:t>Generally problematic and undesirable for powder data analysis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endParaRPr lang="en-US" altLang="en-US" sz="2400" smtClean="0"/>
          </a:p>
        </p:txBody>
      </p:sp>
      <p:pic>
        <p:nvPicPr>
          <p:cNvPr id="32772" name="Picture 6" descr="C:\Xray\gsas\GSAS\example\Alum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14800"/>
            <a:ext cx="3546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C:\Xray\gsas\GSAS\example\Al2O3P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4114800"/>
            <a:ext cx="3546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01736E-9E5F-44E9-8918-8D76221AB0A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Surface Roughness Effects (Microabsorption Problem)</a:t>
            </a:r>
            <a:endParaRPr lang="en-US" altLang="en-US" smtClean="0"/>
          </a:p>
        </p:txBody>
      </p:sp>
      <p:pic>
        <p:nvPicPr>
          <p:cNvPr id="33795" name="Picture 4" descr="SurfaceRough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/>
          <a:stretch>
            <a:fillRect/>
          </a:stretch>
        </p:blipFill>
        <p:spPr bwMode="auto">
          <a:xfrm>
            <a:off x="3200400" y="1638300"/>
            <a:ext cx="5943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017838" y="6197600"/>
            <a:ext cx="64912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http://www.osti.gov/bridge/servlets/purl/5062229-1CKCM6/5062229.PDF</a:t>
            </a:r>
          </a:p>
        </p:txBody>
      </p:sp>
      <p:pic>
        <p:nvPicPr>
          <p:cNvPr id="33797" name="Picture 5" descr="C:\Toledo\Classes\YangzhouCrystallographyTeaching\LectureHandouts\SurfaceRough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2161"/>
          <a:stretch>
            <a:fillRect/>
          </a:stretch>
        </p:blipFill>
        <p:spPr bwMode="auto">
          <a:xfrm>
            <a:off x="0" y="1714500"/>
            <a:ext cx="298291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C:\Toledo\Classes\YangzhouCrystallographyTeaching\LectureHandouts\SurfaceRough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4" r="13078"/>
          <a:stretch>
            <a:fillRect/>
          </a:stretch>
        </p:blipFill>
        <p:spPr bwMode="auto">
          <a:xfrm>
            <a:off x="-12700" y="3249613"/>
            <a:ext cx="3082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37EA7-ED55-4EC2-87BB-F38131E7012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Peak Shapes</a:t>
            </a:r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3500"/>
            <a:ext cx="8848725" cy="55245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 smtClean="0"/>
              <a:t>Peak shapes are affected by the following:</a:t>
            </a:r>
          </a:p>
          <a:p>
            <a:pPr lvl="1">
              <a:lnSpc>
                <a:spcPct val="110000"/>
              </a:lnSpc>
            </a:pPr>
            <a:r>
              <a:rPr lang="en-US" altLang="en-US" sz="1800" smtClean="0"/>
              <a:t>Crystallite size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 smtClean="0"/>
              <a:t>Significant effects for cystallites below 100 nm</a:t>
            </a:r>
          </a:p>
          <a:p>
            <a:pPr lvl="1">
              <a:lnSpc>
                <a:spcPct val="110000"/>
              </a:lnSpc>
            </a:pPr>
            <a:r>
              <a:rPr lang="en-US" altLang="en-US" sz="1800" smtClean="0"/>
              <a:t>Microstrain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 smtClean="0"/>
              <a:t>Microstrain can lead to a “range” of lattice parameters due to strain</a:t>
            </a:r>
          </a:p>
          <a:p>
            <a:pPr lvl="1">
              <a:lnSpc>
                <a:spcPct val="110000"/>
              </a:lnSpc>
            </a:pPr>
            <a:r>
              <a:rPr lang="en-US" altLang="en-US" sz="1800" smtClean="0"/>
              <a:t>Ordered defects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 smtClean="0"/>
              <a:t>Stacking faults, antiphase boundaries</a:t>
            </a:r>
          </a:p>
          <a:p>
            <a:pPr lvl="1">
              <a:lnSpc>
                <a:spcPct val="110000"/>
              </a:lnSpc>
            </a:pPr>
            <a:r>
              <a:rPr lang="en-US" altLang="en-US" sz="1800" smtClean="0"/>
              <a:t>Instrument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 smtClean="0"/>
              <a:t>Finite source size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 smtClean="0"/>
              <a:t>Axial divergence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 smtClean="0"/>
              <a:t>Slits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 smtClean="0"/>
              <a:t>Detector resolution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 smtClean="0"/>
              <a:t>Isotropic or anisotropic peak broadening can result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 smtClean="0"/>
              <a:t>For quantitative analysis, a standard with no crystallite size or strain broadening must be used to determine the instrumental contribution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6CC9D8-3FC8-4FBE-8E51-76BD81A5CD7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377950"/>
            <a:ext cx="8950325" cy="1933575"/>
          </a:xfrm>
          <a:noFill/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Oldest method: Debye-Scherrer camera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Capillary sample surrounded by cylindrical film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Simple, cheap setup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17500" y="196850"/>
            <a:ext cx="8763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Original Powder Setups</a:t>
            </a:r>
          </a:p>
        </p:txBody>
      </p:sp>
      <p:pic>
        <p:nvPicPr>
          <p:cNvPr id="7172" name="Picture 4" descr="DebyeScherrer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98738"/>
            <a:ext cx="46212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ebyeScherrerFil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259013"/>
            <a:ext cx="43529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49625" y="6381750"/>
            <a:ext cx="307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Cullity; “Elements of X-ray Diffraction”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1B99EB-8619-4541-BAF0-62BA6AA07E8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Examples of Peak Shapes</a:t>
            </a:r>
            <a:endParaRPr lang="en-US" altLang="en-US" smtClean="0"/>
          </a:p>
        </p:txBody>
      </p:sp>
      <p:graphicFrame>
        <p:nvGraphicFramePr>
          <p:cNvPr id="35843" name="Object 8"/>
          <p:cNvGraphicFramePr>
            <a:graphicFrameLocks noChangeAspect="1"/>
          </p:cNvGraphicFramePr>
          <p:nvPr/>
        </p:nvGraphicFramePr>
        <p:xfrm>
          <a:off x="0" y="1477963"/>
          <a:ext cx="2897188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Chart" r:id="rId4" imgW="3712680" imgH="2666160" progId="Excel.Chart.8">
                  <p:embed/>
                </p:oleObj>
              </mc:Choice>
              <mc:Fallback>
                <p:oleObj name="Chart" r:id="rId4" imgW="3712680" imgH="266616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543" t="6076" r="14543" b="8101"/>
                      <a:stretch>
                        <a:fillRect/>
                      </a:stretch>
                    </p:blipFill>
                    <p:spPr bwMode="auto">
                      <a:xfrm>
                        <a:off x="0" y="1477963"/>
                        <a:ext cx="2897188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9"/>
          <p:cNvGraphicFramePr>
            <a:graphicFrameLocks noChangeAspect="1"/>
          </p:cNvGraphicFramePr>
          <p:nvPr/>
        </p:nvGraphicFramePr>
        <p:xfrm>
          <a:off x="4935538" y="1528763"/>
          <a:ext cx="3038475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Chart" r:id="rId6" imgW="3723840" imgH="2643840" progId="Excel.Chart.8">
                  <p:embed/>
                </p:oleObj>
              </mc:Choice>
              <mc:Fallback>
                <p:oleObj name="Chart" r:id="rId6" imgW="3723840" imgH="2643840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500" t="8170" r="14500" b="8170"/>
                      <a:stretch>
                        <a:fillRect/>
                      </a:stretch>
                    </p:blipFill>
                    <p:spPr bwMode="auto">
                      <a:xfrm>
                        <a:off x="4935538" y="1528763"/>
                        <a:ext cx="3038475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0"/>
          <p:cNvGraphicFramePr>
            <a:graphicFrameLocks noChangeAspect="1"/>
          </p:cNvGraphicFramePr>
          <p:nvPr/>
        </p:nvGraphicFramePr>
        <p:xfrm>
          <a:off x="3209925" y="4291013"/>
          <a:ext cx="2870200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Chart" r:id="rId8" imgW="3690000" imgH="2711160" progId="Excel.Chart.8">
                  <p:embed/>
                </p:oleObj>
              </mc:Choice>
              <mc:Fallback>
                <p:oleObj name="Chart" r:id="rId8" imgW="3690000" imgH="2711160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33" t="5974" r="14633" b="7967"/>
                      <a:stretch>
                        <a:fillRect/>
                      </a:stretch>
                    </p:blipFill>
                    <p:spPr bwMode="auto">
                      <a:xfrm>
                        <a:off x="3209925" y="4291013"/>
                        <a:ext cx="2870200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11"/>
          <p:cNvGraphicFramePr>
            <a:graphicFrameLocks noChangeAspect="1"/>
          </p:cNvGraphicFramePr>
          <p:nvPr/>
        </p:nvGraphicFramePr>
        <p:xfrm>
          <a:off x="1708150" y="2392363"/>
          <a:ext cx="2894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Equation" r:id="rId10" imgW="1866600" imgH="507960" progId="Equation.3">
                  <p:embed/>
                </p:oleObj>
              </mc:Choice>
              <mc:Fallback>
                <p:oleObj name="Equation" r:id="rId10" imgW="186660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392363"/>
                        <a:ext cx="28940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12"/>
          <p:cNvGraphicFramePr>
            <a:graphicFrameLocks noChangeAspect="1"/>
          </p:cNvGraphicFramePr>
          <p:nvPr/>
        </p:nvGraphicFramePr>
        <p:xfrm>
          <a:off x="6577013" y="2263775"/>
          <a:ext cx="25003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12" imgW="1612800" imgH="431640" progId="Equation.3">
                  <p:embed/>
                </p:oleObj>
              </mc:Choice>
              <mc:Fallback>
                <p:oleObj name="Equation" r:id="rId12" imgW="16128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2263775"/>
                        <a:ext cx="25003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3"/>
          <p:cNvGraphicFramePr>
            <a:graphicFrameLocks noChangeAspect="1"/>
          </p:cNvGraphicFramePr>
          <p:nvPr/>
        </p:nvGraphicFramePr>
        <p:xfrm>
          <a:off x="4989513" y="5689600"/>
          <a:ext cx="31305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Equation" r:id="rId14" imgW="2019300" imgH="203200" progId="Equation.3">
                  <p:embed/>
                </p:oleObj>
              </mc:Choice>
              <mc:Fallback>
                <p:oleObj name="Equation" r:id="rId14" imgW="20193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5689600"/>
                        <a:ext cx="31305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2C9A23-6061-4489-9A7F-C23D7DC73B88}" type="slidenum">
              <a:rPr lang="en-US" altLang="en-US" sz="1400" smtClean="0"/>
              <a:pPr/>
              <a:t>30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Sample Related Peak Broadening</a:t>
            </a:r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508125"/>
            <a:ext cx="5848350" cy="41148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 smtClean="0"/>
              <a:t>Crystallite size:</a:t>
            </a:r>
            <a:endParaRPr lang="en-US" altLang="en-US" sz="2000" smtClean="0">
              <a:solidFill>
                <a:schemeClr val="hlink"/>
              </a:solidFill>
            </a:endParaRP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 smtClean="0"/>
              <a:t>Diffraction from an infinite crystal would give infinitely sharp peaks (delta function)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 smtClean="0"/>
              <a:t>Finite repeat leads to broadening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 smtClean="0"/>
              <a:t>Can be used to calculate crystallite size (Scherrer equation), B = FWHM in radians</a:t>
            </a:r>
          </a:p>
          <a:p>
            <a:pPr lvl="2">
              <a:lnSpc>
                <a:spcPct val="110000"/>
              </a:lnSpc>
              <a:buFontTx/>
              <a:buChar char="­"/>
            </a:pPr>
            <a:r>
              <a:rPr lang="en-US" altLang="en-US" sz="1400" smtClean="0"/>
              <a:t>For lab instrument: B</a:t>
            </a:r>
            <a:r>
              <a:rPr lang="en-US" altLang="en-US" sz="1400" baseline="-25000" smtClean="0"/>
              <a:t>size</a:t>
            </a:r>
            <a:r>
              <a:rPr lang="en-US" altLang="en-US" sz="1400" smtClean="0"/>
              <a:t> = 0.9 </a:t>
            </a:r>
            <a:r>
              <a:rPr lang="en-US" altLang="en-US" sz="1400" smtClean="0">
                <a:sym typeface="Symbol" pitchFamily="18" charset="2"/>
              </a:rPr>
              <a:t>/(t cos())</a:t>
            </a:r>
            <a:endParaRPr lang="en-US" altLang="en-US" sz="1400" smtClean="0"/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 smtClean="0"/>
              <a:t>Instrument broadening must be accounted for to get meaningful, qualitative results!</a:t>
            </a:r>
          </a:p>
          <a:p>
            <a:pPr lvl="2">
              <a:lnSpc>
                <a:spcPct val="110000"/>
              </a:lnSpc>
              <a:buFontTx/>
              <a:buChar char="­"/>
            </a:pPr>
            <a:r>
              <a:rPr lang="en-US" altLang="en-US" sz="1400" smtClean="0"/>
              <a:t>B</a:t>
            </a:r>
            <a:r>
              <a:rPr lang="en-US" altLang="en-US" sz="1400" baseline="30000" smtClean="0"/>
              <a:t>2</a:t>
            </a:r>
            <a:r>
              <a:rPr lang="en-US" altLang="en-US" sz="1400" baseline="-25000" smtClean="0"/>
              <a:t>measured</a:t>
            </a:r>
            <a:r>
              <a:rPr lang="en-US" altLang="en-US" sz="1400" smtClean="0"/>
              <a:t> = B</a:t>
            </a:r>
            <a:r>
              <a:rPr lang="en-US" altLang="en-US" sz="1400" baseline="30000" smtClean="0"/>
              <a:t>2</a:t>
            </a:r>
            <a:r>
              <a:rPr lang="en-US" altLang="en-US" sz="1400" baseline="-25000" smtClean="0"/>
              <a:t>instrument</a:t>
            </a:r>
            <a:r>
              <a:rPr lang="en-US" altLang="en-US" sz="1400" smtClean="0"/>
              <a:t> + B</a:t>
            </a:r>
            <a:r>
              <a:rPr lang="en-US" altLang="en-US" sz="1400" baseline="30000" smtClean="0"/>
              <a:t>2</a:t>
            </a:r>
            <a:r>
              <a:rPr lang="en-US" altLang="en-US" sz="1400" baseline="-25000" smtClean="0"/>
              <a:t>size</a:t>
            </a:r>
            <a:endParaRPr lang="en-US" altLang="en-US" sz="1800" smtClean="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 smtClean="0"/>
              <a:t>Strain broadening: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 smtClean="0"/>
              <a:t>Results in distribution of lattice constants</a:t>
            </a:r>
          </a:p>
          <a:p>
            <a:pPr lvl="2">
              <a:lnSpc>
                <a:spcPct val="110000"/>
              </a:lnSpc>
              <a:buFontTx/>
              <a:buChar char="­"/>
            </a:pPr>
            <a:r>
              <a:rPr lang="en-US" altLang="en-US" sz="1400" smtClean="0"/>
              <a:t>More shift at higher angles – proportional to tan(</a:t>
            </a:r>
            <a:r>
              <a:rPr lang="en-US" altLang="en-US" sz="1400" smtClean="0">
                <a:sym typeface="Symbol" pitchFamily="18" charset="2"/>
              </a:rPr>
              <a:t>)</a:t>
            </a:r>
            <a:endParaRPr lang="en-US" altLang="en-US" sz="1400" smtClean="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 smtClean="0"/>
              <a:t>Both effects can be isotropic or anisotropic!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 smtClean="0"/>
              <a:t>Anisotropic effects are generally hkl dependent</a:t>
            </a:r>
          </a:p>
        </p:txBody>
      </p:sp>
      <p:pic>
        <p:nvPicPr>
          <p:cNvPr id="36868" name="Picture 2" descr="C:\Users\xrw\Desktop\StrainBroade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636713"/>
            <a:ext cx="2532062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69588A-3AAC-4646-96D3-87B19C692D9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Sample related peak broadening</a:t>
            </a:r>
            <a:endParaRPr lang="en-US" altLang="en-US" smtClean="0"/>
          </a:p>
        </p:txBody>
      </p:sp>
      <p:pic>
        <p:nvPicPr>
          <p:cNvPr id="37891" name="Picture 4" descr="C:\Users\xrw\Desktop\RKSnS2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2795" r="1939" b="2699"/>
          <a:stretch>
            <a:fillRect/>
          </a:stretch>
        </p:blipFill>
        <p:spPr bwMode="auto">
          <a:xfrm>
            <a:off x="0" y="1608138"/>
            <a:ext cx="686117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C:\Users\xrw\Desktop\Raj\sem\RKSnS23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458913"/>
            <a:ext cx="421798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F1431D-F1C3-4174-B162-60B0EDD44DB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Powder Diffraction Detector Options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49657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Powder X-ray diffraction can use 1D or 2D detectors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Area (2D) detectors allow for very fast data collection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On high intensity synchrotron beamlines, a dataset can be collected in a fraction of a second!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Tradeoff with respect to resolution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Often used for parametric studies when speed of data collection is most important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Point detectors (1D) allow for very high resolution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A single crystal analyzer can be mounted between the sample and the detector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Data collection speed can be improved by using multiple detectors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Example: 11-BM high resolution diffractometer at APS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872975-2B2C-4ABF-967E-81D0AA07BDD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Powder Diffraction Detector Options</a:t>
            </a:r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0813"/>
            <a:ext cx="8848725" cy="49657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2D detector (CHESS B2) and 1D detector array (APS 11-BM)</a:t>
            </a:r>
            <a:endParaRPr lang="en-US" altLang="en-US" sz="2000" smtClean="0"/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09DAE2-4532-4152-84E2-1AAB95C9AF7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smtClean="0"/>
          </a:p>
        </p:txBody>
      </p:sp>
      <p:pic>
        <p:nvPicPr>
          <p:cNvPr id="39941" name="Picture 3" descr="C:\pics\UniEvents\REU\REU2010APS\REU2010APS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992313"/>
            <a:ext cx="4113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C:\Toledo\NatlFac\CHESS\DAC on st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93988"/>
            <a:ext cx="31242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 descr="C:\Toledo\NatlFac\CHESS\integ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7" t="9167" r="50000" b="45416"/>
          <a:stretch>
            <a:fillRect/>
          </a:stretch>
        </p:blipFill>
        <p:spPr bwMode="auto">
          <a:xfrm>
            <a:off x="2743200" y="1973263"/>
            <a:ext cx="1978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C:\Toledo\Classes\6850\NeutronCWwavelen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905000"/>
            <a:ext cx="48323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Reactor Sources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733800" cy="4191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Experimental setup very similar to lab X-ray diffraction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Large samples needed</a:t>
            </a:r>
          </a:p>
          <a:p>
            <a:pPr lvl="1">
              <a:lnSpc>
                <a:spcPct val="130000"/>
              </a:lnSpc>
            </a:pPr>
            <a:r>
              <a:rPr lang="en-US" altLang="en-US" sz="2000" smtClean="0"/>
              <a:t>low intensity beams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>
                <a:cs typeface="Times New Roman" pitchFamily="18" charset="0"/>
              </a:rPr>
              <a:t>No form factor fall-off gives good quality data at small d-spacings</a:t>
            </a:r>
          </a:p>
          <a:p>
            <a:pPr lvl="1">
              <a:lnSpc>
                <a:spcPct val="130000"/>
              </a:lnSpc>
            </a:pPr>
            <a:r>
              <a:rPr lang="en-US" altLang="en-US" sz="2000" smtClean="0"/>
              <a:t>but d</a:t>
            </a:r>
            <a:r>
              <a:rPr lang="en-US" altLang="en-US" sz="2000" baseline="-25000" smtClean="0"/>
              <a:t>min</a:t>
            </a:r>
            <a:r>
              <a:rPr lang="en-US" altLang="en-US" sz="2000" smtClean="0"/>
              <a:t> is often similar to a lab X-ray experiment 	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5461000" y="2133600"/>
            <a:ext cx="3203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Typical monochromator cut at ~1.5 </a:t>
            </a:r>
            <a:r>
              <a:rPr lang="en-US" altLang="en-US" sz="2000">
                <a:cs typeface="Times New Roman" pitchFamily="18" charset="0"/>
              </a:rPr>
              <a:t>Å for T = 300 K</a:t>
            </a:r>
            <a:endParaRPr lang="en-US" altLang="en-US" sz="2000"/>
          </a:p>
        </p:txBody>
      </p:sp>
      <p:sp>
        <p:nvSpPr>
          <p:cNvPr id="430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1E2E10-E231-4611-B12D-5FFE60E3A9F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Spallation Source – TOF Experiments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4191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Neutrons are particles with mass, so wavelength and speed are correlated (de Broglie)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 smtClean="0"/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 smtClean="0"/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 smtClean="0"/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Data are plotted as a function of t (TOF)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Detectors are combined in “banks” at fixed angles</a:t>
            </a:r>
          </a:p>
          <a:p>
            <a:pPr lvl="1">
              <a:lnSpc>
                <a:spcPct val="130000"/>
              </a:lnSpc>
            </a:pPr>
            <a:r>
              <a:rPr lang="en-US" altLang="en-US" sz="2000" smtClean="0"/>
              <a:t>Each detector bank collects an entire diffraction pattern</a:t>
            </a:r>
          </a:p>
          <a:p>
            <a:pPr lvl="1">
              <a:lnSpc>
                <a:spcPct val="130000"/>
              </a:lnSpc>
            </a:pPr>
            <a:r>
              <a:rPr lang="en-US" altLang="en-US" sz="2000" smtClean="0"/>
              <a:t>Accessible d-spacing range depends on angle of bank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486400" y="2819400"/>
          <a:ext cx="15954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4" imgW="901309" imgH="215806" progId="Equation.3">
                  <p:embed/>
                </p:oleObj>
              </mc:Choice>
              <mc:Fallback>
                <p:oleObj name="Equation" r:id="rId4" imgW="90130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15954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828800" y="2667000"/>
          <a:ext cx="10334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6" imgW="583947" imgH="393529" progId="Equation.3">
                  <p:embed/>
                </p:oleObj>
              </mc:Choice>
              <mc:Fallback>
                <p:oleObj name="Equation" r:id="rId6" imgW="58394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0334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3810000" y="2743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with</a:t>
            </a:r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26670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so</a:t>
            </a:r>
          </a:p>
        </p:txBody>
      </p:sp>
      <p:graphicFrame>
        <p:nvGraphicFramePr>
          <p:cNvPr id="45064" name="Object 12"/>
          <p:cNvGraphicFramePr>
            <a:graphicFrameLocks noChangeAspect="1"/>
          </p:cNvGraphicFramePr>
          <p:nvPr/>
        </p:nvGraphicFramePr>
        <p:xfrm>
          <a:off x="3657600" y="3505200"/>
          <a:ext cx="17081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8" imgW="965200" imgH="393700" progId="Equation.3">
                  <p:embed/>
                </p:oleObj>
              </mc:Choice>
              <mc:Fallback>
                <p:oleObj name="Equation" r:id="rId8" imgW="9652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5200"/>
                        <a:ext cx="17081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97F85B-C1E9-415C-B544-EDA6F6EC751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Neutron Instruments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203700" cy="4191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Earlier TOF neutron instruments at IPNS (SEPD), and modern instruments at SNS (POWGEN)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 smtClean="0"/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D876F3-A17E-4ACF-A4EC-1DB00C081D7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 smtClean="0"/>
          </a:p>
        </p:txBody>
      </p:sp>
      <p:pic>
        <p:nvPicPr>
          <p:cNvPr id="46085" name="Picture 30" descr="C:\Toledo\Classes\6850\Handouts\SEPDdetectorSchemat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595688"/>
            <a:ext cx="3830637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C:\Users\XRW\Desktop\POWGEN-detector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558925"/>
            <a:ext cx="3657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" descr="C:\Users\XRW\Desktop\powgen-instrument-schematic-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543300"/>
            <a:ext cx="3657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2"/>
          <p:cNvSpPr txBox="1">
            <a:spLocks noChangeArrowheads="1"/>
          </p:cNvSpPr>
          <p:nvPr/>
        </p:nvSpPr>
        <p:spPr bwMode="auto">
          <a:xfrm>
            <a:off x="5827713" y="3081338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POWGEN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500" smtClean="0"/>
              <a:t>Powder Pattern Analysis Beyond Search/Match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49657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As stated previously, early use of powder methods, and most common use today, was for phase ID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1966-1969: Hugo Rietveld</a:t>
            </a:r>
            <a:r>
              <a:rPr lang="en-US" altLang="en-US" sz="2400" baseline="30000" smtClean="0"/>
              <a:t>*</a:t>
            </a:r>
            <a:r>
              <a:rPr lang="en-US" altLang="en-US" sz="2400" smtClean="0"/>
              <a:t> introduced a whole pattern fitting approach for neutron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Nowadays known as “Rietveld method”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Soon applied to X-ray data (1977)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Became more feasible with increasing computer power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“Routine” powder tool by now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The Rietveld method can be used to verify structures, determine accurate lattice parameters, microstructural sample characteristics, phase fractions in mixtures etc.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endParaRPr lang="en-US" altLang="en-US" sz="2400" smtClean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974654-34BE-426C-BD71-F97E5D9653D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0" y="6488113"/>
            <a:ext cx="8777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aseline="30000"/>
              <a:t>*</a:t>
            </a:r>
            <a:r>
              <a:rPr lang="en-US" altLang="en-US" sz="1800"/>
              <a:t>It is with great sadness that we acknowledge the passing of Hugo Rietveld on July 16, 2016.</a:t>
            </a:r>
            <a:endParaRPr lang="en-US" altLang="en-US" sz="18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707438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Major Breakthrough: Overlapped Reflections</a:t>
            </a:r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7727950" cy="4114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200" smtClean="0"/>
              <a:t>Rietveld witnessed the power of introducing computers into crystallography during his dissertation (1961-1964)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200" smtClean="0"/>
              <a:t>He realized that computers can handle individual datapoint intensities, which allowed calculation of |F</a:t>
            </a:r>
            <a:r>
              <a:rPr lang="en-US" altLang="en-US" sz="2200" baseline="-25000" smtClean="0"/>
              <a:t>hkl</a:t>
            </a:r>
            <a:r>
              <a:rPr lang="en-US" altLang="en-US" sz="2200" smtClean="0"/>
              <a:t>| even for overlapped reflection!</a:t>
            </a:r>
            <a:endParaRPr lang="en-US" altLang="en-US" sz="1800" smtClean="0"/>
          </a:p>
        </p:txBody>
      </p:sp>
      <p:pic>
        <p:nvPicPr>
          <p:cNvPr id="48132" name="Picture 2" descr="C:\Users\xrw\Desktop\RietveldOverlappedRe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/>
          <a:stretch>
            <a:fillRect/>
          </a:stretch>
        </p:blipFill>
        <p:spPr bwMode="auto">
          <a:xfrm>
            <a:off x="2628900" y="3724275"/>
            <a:ext cx="52419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0675EF-D5E4-41EE-95D9-CC98B36EE2D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Physical Basis of Powder Diffraction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479550"/>
            <a:ext cx="8297863" cy="2860675"/>
          </a:xfrm>
          <a:noFill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smtClean="0"/>
              <a:t>Powder diffraction obeys the same laws of physics as single crystal diffraction</a:t>
            </a:r>
          </a:p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Location of diffraction peaks is given by Bragg’s law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2d sin = n</a:t>
            </a:r>
          </a:p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Intensity of diffraction peaks is proportional to square of structure factor amplitude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b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.					       </a:t>
            </a:r>
            <a:r>
              <a:rPr lang="en-US" altLang="en-US" sz="2400" smtClean="0">
                <a:cs typeface="Times New Roman" pitchFamily="18" charset="0"/>
              </a:rPr>
              <a:t>·exp[-8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en-US" sz="2400" baseline="3000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u</a:t>
            </a:r>
            <a:r>
              <a:rPr lang="en-US" altLang="en-US" sz="2400" baseline="3000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2400" smtClean="0">
                <a:cs typeface="Times New Roman" pitchFamily="18" charset="0"/>
              </a:rPr>
              <a:t>(sin</a:t>
            </a:r>
            <a:r>
              <a:rPr lang="en-US" altLang="en-US" sz="2400" baseline="30000" smtClean="0">
                <a:cs typeface="Times New Roman" pitchFamily="18" charset="0"/>
              </a:rPr>
              <a:t>2</a:t>
            </a:r>
            <a:r>
              <a:rPr lang="en-US" altLang="en-US" sz="2400" smtClean="0">
                <a:cs typeface="Times New Roman" pitchFamily="18" charset="0"/>
              </a:rPr>
              <a:t>(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)/</a:t>
            </a:r>
            <a:r>
              <a:rPr lang="en-US" altLang="en-US" sz="2400" baseline="3000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]</a:t>
            </a:r>
          </a:p>
          <a:p>
            <a:pPr lvl="1">
              <a:lnSpc>
                <a:spcPct val="140000"/>
              </a:lnSpc>
              <a:buFontTx/>
              <a:buChar char="­"/>
            </a:pPr>
            <a:endParaRPr lang="en-US" altLang="en-US" sz="2000" b="1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graphicFrame>
        <p:nvGraphicFramePr>
          <p:cNvPr id="8196" name="Object 1"/>
          <p:cNvGraphicFramePr>
            <a:graphicFrameLocks noChangeAspect="1"/>
          </p:cNvGraphicFramePr>
          <p:nvPr/>
        </p:nvGraphicFramePr>
        <p:xfrm>
          <a:off x="1169988" y="4713288"/>
          <a:ext cx="433863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2425700" imgH="444500" progId="Equation.3">
                  <p:embed/>
                </p:oleObj>
              </mc:Choice>
              <mc:Fallback>
                <p:oleObj name="Equation" r:id="rId4" imgW="24257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13288"/>
                        <a:ext cx="4338637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2F1820-F856-4D75-B6C5-4DBA1927B76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What is the Rietveld Method?</a:t>
            </a:r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8126413" cy="41148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Least squares based minimization algorithm to obtain the best fit between a structural model and a powder pattern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Demanding, as the algorithm is non-linear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User decides which parts of the model can be varied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Each point in the pattern can be regarded as an observation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“No Bragg intensity” tells you something about your material, too!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Full pattern fitting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In contrast to single crystal data, “experiment dependent parameters” must be fitted as well: Background, peak shape – sample and instrument contributions, lattice constants, …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Requires an approximate starting model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u="sng" smtClean="0"/>
              <a:t>Good data</a:t>
            </a:r>
            <a:r>
              <a:rPr lang="en-US" altLang="en-US" sz="2400" smtClean="0"/>
              <a:t> are needed! </a:t>
            </a:r>
            <a:endParaRPr lang="en-US" altLang="en-US" sz="2400" u="sng" smtClean="0"/>
          </a:p>
          <a:p>
            <a:pPr lvl="1">
              <a:lnSpc>
                <a:spcPct val="110000"/>
              </a:lnSpc>
              <a:buFontTx/>
              <a:buChar char="­"/>
            </a:pPr>
            <a:endParaRPr lang="en-US" altLang="en-US" sz="2000" smtClean="0"/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332FBD-210F-4E44-9726-D77294EF31A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Parameters in Rietveld Refinements</a:t>
            </a:r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422400"/>
            <a:ext cx="8385175" cy="4114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u"/>
            </a:pPr>
            <a:r>
              <a:rPr lang="en-US" altLang="en-US" sz="2000" smtClean="0"/>
              <a:t>Structural variables</a:t>
            </a:r>
            <a:endParaRPr lang="en-US" altLang="en-US" sz="2000" smtClean="0">
              <a:solidFill>
                <a:schemeClr val="hlink"/>
              </a:solidFill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Atom positions, fractional occupancies, atomic displacement parameters (ADPs)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Only these parameters are refinable in most single crystal software</a:t>
            </a: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u"/>
            </a:pPr>
            <a:r>
              <a:rPr lang="en-US" altLang="en-US" sz="2000" smtClean="0"/>
              <a:t>Profile parameters</a:t>
            </a:r>
            <a:endParaRPr lang="en-US" altLang="en-US" sz="2000" smtClean="0">
              <a:solidFill>
                <a:schemeClr val="hlink"/>
              </a:solidFill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Background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Peak shape, including width and asymmetry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Unit cell constants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Wavelength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Diffractometer zero point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Sample height and transparency</a:t>
            </a: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u"/>
            </a:pPr>
            <a:r>
              <a:rPr lang="en-US" altLang="en-US" sz="2000" smtClean="0"/>
              <a:t>Correction terms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Absorption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Extinction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Surface roughness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 smtClean="0"/>
              <a:t>Preferred orientation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10372D-2EE9-4755-B2BC-19D734DE466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Possibilities</a:t>
            </a:r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514475"/>
            <a:ext cx="8320088" cy="418782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smtClean="0"/>
              <a:t>Works for simple and complicated structures</a:t>
            </a:r>
            <a:endParaRPr lang="en-US" altLang="en-US" sz="2400" smtClean="0">
              <a:solidFill>
                <a:schemeClr val="hlink"/>
              </a:solidFill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Thanks to today’s computing power, fast even for complicated structures 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smtClean="0"/>
              <a:t>Can be used to refine several phases as well as mixed occupancies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Use of internal standard possible – excellent lattice constants!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Quantitative analysis of mixture or versus a standard (amorphous content, too)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Non-stoichiometry/partial occupancy can be refined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smtClean="0"/>
              <a:t>Refinement of several data sets together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X-ray and neutron data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Several different wavelengths =&gt; changes scattering contrast between atoms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smtClean="0"/>
              <a:t>Engineering properties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Residual strain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 smtClean="0"/>
              <a:t>Preferred orientation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endParaRPr lang="en-US" altLang="en-US" sz="2400" smtClean="0"/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endParaRPr lang="en-US" altLang="en-US" sz="2400" smtClean="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83076C-D7D4-472C-A08F-CC2CEB1C2DB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Limitations</a:t>
            </a:r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57325"/>
            <a:ext cx="8204200" cy="4114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Determination of absolute structure from powder data is impossible due to precise overlap of hkl and -h-k-l reflections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Parameters can sometimes be correlated 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For limited data, constraints or restraints can be necessary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 smtClean="0"/>
              <a:t>Restrain bond distances or bond angles 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 smtClean="0"/>
              <a:t>Constrain composition if known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smtClean="0"/>
              <a:t>The method only works if you have a good starting model! 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 smtClean="0"/>
              <a:t>Otherwise, divergence might be observed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 smtClean="0"/>
              <a:t>A local instead of a global minimum may be found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 smtClean="0"/>
              <a:t>YOU need to judge the refinement – no simple rules of thumb for R-values etc. or cif file and checkcif!</a:t>
            </a:r>
          </a:p>
          <a:p>
            <a:pPr lvl="1">
              <a:lnSpc>
                <a:spcPct val="130000"/>
              </a:lnSpc>
              <a:buFontTx/>
              <a:buChar char="­"/>
            </a:pPr>
            <a:endParaRPr lang="en-US" altLang="en-US" sz="2000" smtClean="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AD1A87-B456-43EB-AD93-9D3B9EF65A1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Useful Resources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366838"/>
            <a:ext cx="8672512" cy="4114800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CCP14: Free software including tutorials and examples </a:t>
            </a:r>
            <a:r>
              <a:rPr lang="en-US" altLang="en-US" sz="2000" u="sng" dirty="0" smtClean="0">
                <a:solidFill>
                  <a:schemeClr val="hlink"/>
                </a:solidFill>
              </a:rPr>
              <a:t>http://www.ccp14.ac.uk/</a:t>
            </a:r>
            <a:endParaRPr lang="en-US" altLang="en-US" sz="2000" u="sng" dirty="0" smtClean="0"/>
          </a:p>
          <a:p>
            <a:pPr lvl="1">
              <a:defRPr/>
            </a:pPr>
            <a:r>
              <a:rPr lang="en-US" altLang="en-US" sz="2000" dirty="0" smtClean="0"/>
              <a:t>Unfortunately no longer maintained due to lack of funding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400" dirty="0" smtClean="0"/>
              <a:t>Rietveld mailing list		</a:t>
            </a:r>
          </a:p>
          <a:p>
            <a:pPr marL="344488" indent="0"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r>
              <a:rPr lang="en-US" altLang="en-US" sz="2000" dirty="0" smtClean="0">
                <a:hlinkClick r:id="rId2"/>
              </a:rPr>
              <a:t>http</a:t>
            </a:r>
            <a:r>
              <a:rPr lang="en-US" altLang="en-US" sz="2000" dirty="0">
                <a:hlinkClick r:id="rId2"/>
              </a:rPr>
              <a:t>://</a:t>
            </a:r>
            <a:r>
              <a:rPr lang="en-US" altLang="en-US" sz="2000" dirty="0" smtClean="0">
                <a:hlinkClick r:id="rId2"/>
              </a:rPr>
              <a:t>www.mail-archive.com/rietveld_l@ill.fr/</a:t>
            </a:r>
            <a:endParaRPr lang="en-US" altLang="en-US" sz="2000" dirty="0" smtClean="0"/>
          </a:p>
          <a:p>
            <a:pPr lvl="1">
              <a:defRPr/>
            </a:pPr>
            <a:r>
              <a:rPr lang="en-US" altLang="en-US" sz="2000" dirty="0" smtClean="0"/>
              <a:t>Not sure whether this website is accessible from here?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400" dirty="0" smtClean="0"/>
              <a:t>GSAS tutorials			            </a:t>
            </a:r>
            <a:r>
              <a:rPr lang="en-US" altLang="en-US" sz="1800" u="sng" dirty="0">
                <a:solidFill>
                  <a:schemeClr val="hlink"/>
                </a:solidFill>
                <a:hlinkClick r:id="rId3"/>
              </a:rPr>
              <a:t>http://www.aps.anl.gov/Xray_Science_Division/Powder_Diffraction_Crystallography</a:t>
            </a:r>
            <a:r>
              <a:rPr lang="en-US" altLang="en-US" sz="1800" u="sng" dirty="0" smtClean="0">
                <a:solidFill>
                  <a:schemeClr val="hlink"/>
                </a:solidFill>
                <a:hlinkClick r:id="rId3"/>
              </a:rPr>
              <a:t>/</a:t>
            </a:r>
            <a:endParaRPr lang="en-US" altLang="en-US" sz="1800" u="sng" dirty="0" smtClean="0">
              <a:solidFill>
                <a:schemeClr val="hlink"/>
              </a:solidFill>
            </a:endParaRPr>
          </a:p>
          <a:p>
            <a:pPr lvl="1">
              <a:defRPr/>
            </a:pPr>
            <a:r>
              <a:rPr lang="en-US" altLang="en-US" sz="2000" dirty="0" smtClean="0"/>
              <a:t>Scroll down to “Software tutorials”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400" dirty="0" smtClean="0"/>
              <a:t>R. A. Young; “The Rietveld method”</a:t>
            </a:r>
          </a:p>
          <a:p>
            <a:pPr lvl="1">
              <a:defRPr/>
            </a:pPr>
            <a:r>
              <a:rPr lang="en-US" altLang="en-US" sz="2000" dirty="0" smtClean="0"/>
              <a:t>Comprehensive text including history, description of several Rietveld programs, as well as details about certain parameters (e.g. background modeling, peak shapes, pattern decomposition…)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400" dirty="0" smtClean="0"/>
              <a:t>…and many more good books!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986196-E300-4FA4-A353-1CF96412241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Scattering of X-rays and Neutrons by Atoms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479550"/>
            <a:ext cx="8297863" cy="2860675"/>
          </a:xfrm>
          <a:noFill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smtClean="0"/>
              <a:t>The structure factor equation contains a factor that describes the scattering power of atoms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Atomic scattering factor (form factor) f</a:t>
            </a:r>
            <a:r>
              <a:rPr lang="en-US" altLang="en-US" sz="2000" baseline="-25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j</a:t>
            </a:r>
            <a:r>
              <a:rPr lang="en-US" altLang="en-US" sz="20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for X-rays</a:t>
            </a:r>
          </a:p>
          <a:p>
            <a:pPr lvl="2">
              <a:lnSpc>
                <a:spcPct val="140000"/>
              </a:lnSpc>
              <a:buFontTx/>
              <a:buChar char="­"/>
            </a:pPr>
            <a:r>
              <a:rPr lang="en-US" altLang="en-US" sz="18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Depends on number of electrons in atom and Q ( sin/)</a:t>
            </a:r>
          </a:p>
          <a:p>
            <a:pPr lvl="2">
              <a:lnSpc>
                <a:spcPct val="140000"/>
              </a:lnSpc>
              <a:buFontTx/>
              <a:buChar char="­"/>
            </a:pPr>
            <a:r>
              <a:rPr lang="en-US" altLang="en-US" sz="180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Undergoes large changes close to absorption edges</a:t>
            </a:r>
            <a:endParaRPr lang="en-US" altLang="en-US" sz="2000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399614" y="40429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9713" y="3925888"/>
            <a:ext cx="4332287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40000"/>
              </a:lnSpc>
              <a:buFontTx/>
              <a:buChar char="­"/>
              <a:defRPr/>
            </a:pPr>
            <a:r>
              <a:rPr lang="en-US" altLang="en-US" sz="2000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Scattering length </a:t>
            </a:r>
            <a:r>
              <a:rPr lang="en-US" altLang="en-US" sz="2000" kern="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b</a:t>
            </a:r>
            <a:r>
              <a:rPr lang="en-US" altLang="en-US" sz="2000" kern="0" baseline="-2500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j</a:t>
            </a:r>
            <a:r>
              <a:rPr lang="en-US" altLang="en-US" sz="2000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for neutrons</a:t>
            </a:r>
          </a:p>
          <a:p>
            <a:pPr lvl="2">
              <a:lnSpc>
                <a:spcPct val="140000"/>
              </a:lnSpc>
              <a:buFontTx/>
              <a:buChar char="­"/>
              <a:defRPr/>
            </a:pPr>
            <a:r>
              <a:rPr lang="en-US" altLang="en-US" sz="1800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Depends on </a:t>
            </a:r>
            <a:r>
              <a:rPr lang="en-US" altLang="en-US" sz="1800" u="sng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isotope</a:t>
            </a:r>
            <a:r>
              <a:rPr lang="en-US" altLang="en-US" sz="1800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independent of Q</a:t>
            </a:r>
          </a:p>
          <a:p>
            <a:pPr lvl="2">
              <a:lnSpc>
                <a:spcPct val="140000"/>
              </a:lnSpc>
              <a:buFontTx/>
              <a:buChar char="­"/>
              <a:defRPr/>
            </a:pPr>
            <a:r>
              <a:rPr lang="en-US" altLang="en-US" sz="1800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 some isotopes, </a:t>
            </a:r>
            <a:r>
              <a:rPr lang="en-US" altLang="en-US" sz="1800" kern="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b</a:t>
            </a:r>
            <a:r>
              <a:rPr lang="en-US" altLang="en-US" sz="1800" kern="0" baseline="-2500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j</a:t>
            </a:r>
            <a:r>
              <a:rPr lang="en-US" altLang="en-US" sz="1800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can be negative</a:t>
            </a:r>
          </a:p>
          <a:p>
            <a:pPr marL="457200" lvl="1" indent="0">
              <a:lnSpc>
                <a:spcPct val="140000"/>
              </a:lnSpc>
              <a:buFontTx/>
              <a:buNone/>
              <a:defRPr/>
            </a:pPr>
            <a:r>
              <a:rPr lang="en-US" altLang="en-US" sz="2000" b="1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			</a:t>
            </a:r>
          </a:p>
          <a:p>
            <a:pPr lvl="1">
              <a:lnSpc>
                <a:spcPct val="140000"/>
              </a:lnSpc>
              <a:buFontTx/>
              <a:buNone/>
              <a:defRPr/>
            </a:pPr>
            <a:r>
              <a:rPr lang="en-US" altLang="en-US" sz="2000" kern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3B0B23-83FA-4326-910E-EEAAFC23855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317500" y="196850"/>
            <a:ext cx="8763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X-ray and Neutron Scattering Power</a:t>
            </a:r>
          </a:p>
        </p:txBody>
      </p:sp>
      <p:pic>
        <p:nvPicPr>
          <p:cNvPr id="10243" name="Picture 3" descr="E:\angus\Presentations\Nulcear engineering seminar\neutron scatteringlength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69213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CE2C58-F4F0-4416-8B25-24F09F1F870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Resonant X-ray Scattering Experiments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7983538" cy="496093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Also referred to as “anomalous diffraction”; this type of experiment is carried out close to an absorption edge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The elastic scattering is given by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dirty="0" smtClean="0"/>
              <a:t>	f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(E,Q) = </a:t>
            </a:r>
            <a:r>
              <a:rPr lang="en-US" altLang="en-US" sz="2400" dirty="0" err="1" smtClean="0"/>
              <a:t>f</a:t>
            </a:r>
            <a:r>
              <a:rPr lang="en-US" altLang="en-US" sz="2400" baseline="-25000" dirty="0" err="1" smtClean="0"/>
              <a:t>o</a:t>
            </a:r>
            <a:r>
              <a:rPr lang="en-US" altLang="en-US" sz="2400" dirty="0" smtClean="0"/>
              <a:t>(Q) + </a:t>
            </a:r>
            <a:r>
              <a:rPr lang="en-US" altLang="en-US" sz="2400" dirty="0" err="1" smtClean="0"/>
              <a:t>f</a:t>
            </a:r>
            <a:r>
              <a:rPr lang="en-US" altLang="en-US" sz="2400" baseline="-25000" dirty="0" err="1" smtClean="0"/>
              <a:t>o</a:t>
            </a:r>
            <a:r>
              <a:rPr lang="en-US" altLang="en-US" sz="2400" dirty="0" smtClean="0"/>
              <a:t>’(E,Q) + I </a:t>
            </a:r>
            <a:r>
              <a:rPr lang="en-US" altLang="en-US" sz="2400" dirty="0" err="1" smtClean="0"/>
              <a:t>f</a:t>
            </a:r>
            <a:r>
              <a:rPr lang="en-US" altLang="en-US" sz="2400" baseline="-25000" dirty="0" err="1" smtClean="0"/>
              <a:t>o</a:t>
            </a:r>
            <a:r>
              <a:rPr lang="en-US" altLang="en-US" sz="2400" dirty="0" smtClean="0"/>
              <a:t>’’(E,Q)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 smtClean="0"/>
              <a:t>f </a:t>
            </a:r>
            <a:r>
              <a:rPr lang="en-US" altLang="en-US" sz="2400" dirty="0" smtClean="0">
                <a:cs typeface="Times New Roman" pitchFamily="18" charset="0"/>
                <a:sym typeface="Symbol" pitchFamily="18" charset="2"/>
              </a:rPr>
              <a:t></a:t>
            </a:r>
            <a:r>
              <a:rPr lang="en-US" altLang="en-US" sz="2400" dirty="0" smtClean="0"/>
              <a:t> and f </a:t>
            </a:r>
            <a:r>
              <a:rPr lang="en-US" altLang="en-US" sz="2400" dirty="0" smtClean="0">
                <a:cs typeface="Times New Roman" pitchFamily="18" charset="0"/>
                <a:sym typeface="Symbol" pitchFamily="18" charset="2"/>
              </a:rPr>
              <a:t></a:t>
            </a:r>
            <a:r>
              <a:rPr lang="en-US" altLang="en-US" sz="2400" dirty="0" smtClean="0"/>
              <a:t> undergo drastic changes close to the absorption edges of atoms</a:t>
            </a:r>
          </a:p>
          <a:p>
            <a:pPr lvl="1">
              <a:lnSpc>
                <a:spcPct val="110000"/>
              </a:lnSpc>
              <a:buFontTx/>
              <a:buChar char="­"/>
              <a:defRPr/>
            </a:pPr>
            <a:r>
              <a:rPr lang="en-US" altLang="en-US" sz="2000" dirty="0" smtClean="0"/>
              <a:t>Great way to emphasize contribution of specific atoms</a:t>
            </a:r>
          </a:p>
          <a:p>
            <a:pPr lvl="1">
              <a:lnSpc>
                <a:spcPct val="110000"/>
              </a:lnSpc>
              <a:buFontTx/>
              <a:buChar char="­"/>
              <a:defRPr/>
            </a:pPr>
            <a:r>
              <a:rPr lang="en-US" altLang="en-US" sz="2000" dirty="0" smtClean="0"/>
              <a:t>Especially useful for mixed site occupancies</a:t>
            </a:r>
          </a:p>
          <a:p>
            <a:pPr lvl="1">
              <a:lnSpc>
                <a:spcPct val="110000"/>
              </a:lnSpc>
              <a:buFontTx/>
              <a:buChar char="­"/>
              <a:defRPr/>
            </a:pPr>
            <a:r>
              <a:rPr lang="en-US" altLang="en-US" sz="2000" dirty="0" smtClean="0"/>
              <a:t>In most cases, multiple patterns at different wavelengths are collected and analyzed simultaneously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3ED025-7B58-4666-B9FB-134F86D8CAF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4988" y="1752600"/>
            <a:ext cx="4394200" cy="3505200"/>
          </a:xfrm>
          <a:noFill/>
        </p:spPr>
        <p:txBody>
          <a:bodyPr/>
          <a:lstStyle/>
          <a:p>
            <a:pPr>
              <a:spcAft>
                <a:spcPct val="50000"/>
              </a:spcAft>
              <a:buFont typeface="Wingdings" pitchFamily="2" charset="2"/>
              <a:buChar char="u"/>
            </a:pPr>
            <a:r>
              <a:rPr lang="en-US" altLang="en-US" sz="2400" smtClean="0"/>
              <a:t>f 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</a:t>
            </a:r>
            <a:r>
              <a:rPr lang="en-US" altLang="en-US" sz="2400" smtClean="0"/>
              <a:t> “mirrors” the absorption coefficient</a:t>
            </a:r>
          </a:p>
          <a:p>
            <a:pPr lvl="1">
              <a:spcAft>
                <a:spcPct val="50000"/>
              </a:spcAft>
              <a:buFont typeface="Wingdings" pitchFamily="2" charset="2"/>
              <a:buChar char="u"/>
            </a:pPr>
            <a:endParaRPr lang="en-US" altLang="en-US" sz="2400" smtClean="0"/>
          </a:p>
          <a:p>
            <a:pPr lvl="1">
              <a:spcAft>
                <a:spcPct val="50000"/>
              </a:spcAft>
              <a:buFont typeface="Wingdings" pitchFamily="2" charset="2"/>
              <a:buChar char="u"/>
            </a:pPr>
            <a:endParaRPr lang="en-US" altLang="en-US" sz="2400" smtClean="0"/>
          </a:p>
          <a:p>
            <a:pPr>
              <a:spcAft>
                <a:spcPct val="50000"/>
              </a:spcAft>
              <a:buFont typeface="Wingdings" pitchFamily="2" charset="2"/>
              <a:buChar char="u"/>
            </a:pPr>
            <a:r>
              <a:rPr lang="en-US" altLang="en-US" sz="2400" smtClean="0"/>
              <a:t>f 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</a:t>
            </a:r>
            <a:r>
              <a:rPr lang="en-US" altLang="en-US" sz="2400" smtClean="0"/>
              <a:t> is intimately related to the absorption coefficient</a:t>
            </a:r>
          </a:p>
          <a:p>
            <a:pPr>
              <a:buSzPct val="100000"/>
              <a:buFontTx/>
              <a:buChar char="–"/>
            </a:pPr>
            <a:endParaRPr lang="en-US" altLang="en-US" sz="2400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5263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Absorption Edges</a:t>
            </a:r>
            <a:r>
              <a:rPr lang="en-US" altLang="en-US" sz="3600">
                <a:solidFill>
                  <a:schemeClr val="tx2"/>
                </a:solidFill>
              </a:rPr>
              <a:t> and Anomalous Scattering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r="7379" b="12500"/>
          <a:stretch>
            <a:fillRect/>
          </a:stretch>
        </p:blipFill>
        <p:spPr bwMode="auto">
          <a:xfrm>
            <a:off x="5410200" y="1752600"/>
            <a:ext cx="3124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293" name="Object 5"/>
          <p:cNvGraphicFramePr>
            <a:graphicFrameLocks/>
          </p:cNvGraphicFramePr>
          <p:nvPr/>
        </p:nvGraphicFramePr>
        <p:xfrm>
          <a:off x="960438" y="2687638"/>
          <a:ext cx="396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5" imgW="1459866" imgH="431613" progId="Equation.3">
                  <p:embed/>
                </p:oleObj>
              </mc:Choice>
              <mc:Fallback>
                <p:oleObj name="Equation" r:id="rId5" imgW="1459866" imgH="431613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2687638"/>
                        <a:ext cx="396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/>
          </p:cNvGraphicFramePr>
          <p:nvPr/>
        </p:nvGraphicFramePr>
        <p:xfrm>
          <a:off x="1052513" y="4818063"/>
          <a:ext cx="4219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7" imgW="1854200" imgH="495300" progId="Equation.3">
                  <p:embed/>
                </p:oleObj>
              </mc:Choice>
              <mc:Fallback>
                <p:oleObj name="Equation" r:id="rId7" imgW="1854200" imgH="4953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818063"/>
                        <a:ext cx="42195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1C5D09-6905-404A-809F-53F662CD6DF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964613" cy="1104900"/>
          </a:xfrm>
        </p:spPr>
        <p:txBody>
          <a:bodyPr/>
          <a:lstStyle/>
          <a:p>
            <a:pPr algn="ctr"/>
            <a:r>
              <a:rPr lang="en-US" altLang="en-US" sz="3600" smtClean="0"/>
              <a:t>Neutrons: Coherent and Incoherent Scattering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8607425" cy="496093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For X-ray diffraction, we are generally only concerned with coherent elastic scattering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smtClean="0"/>
              <a:t>For neutron powder diffraction, we would like to only deal with coherent elastic scattering, but need to be aware of incoherent scattering as well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Phase is lost during incoherent scattering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Contributes to background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Less of an issue for single crystal experiments, but can be very significant for powder experiments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smtClean="0"/>
              <a:t>H is one of the worst culprits (not D!) – a few </a:t>
            </a:r>
            <a:r>
              <a:rPr lang="en-US" altLang="en-US" sz="2000" u="sng" smtClean="0"/>
              <a:t>atom%</a:t>
            </a:r>
            <a:r>
              <a:rPr lang="en-US" altLang="en-US" sz="2000" smtClean="0"/>
              <a:t> can cause problems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58958D-BB5A-4ED0-AF72-DFF8856AFC4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/>
          </a:p>
        </p:txBody>
      </p:sp>
      <p:pic>
        <p:nvPicPr>
          <p:cNvPr id="13317" name="Picture 2" descr="C:\Users\XRW\Desktop\H+DneutronCrossS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5651500"/>
            <a:ext cx="53228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Standard 5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6633"/>
      </a:accent1>
      <a:accent2>
        <a:srgbClr val="FF00FF"/>
      </a:accent2>
      <a:accent3>
        <a:srgbClr val="FFFFFF"/>
      </a:accent3>
      <a:accent4>
        <a:srgbClr val="000000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Standa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6633"/>
        </a:accent1>
        <a:accent2>
          <a:srgbClr val="FF00FF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 5">
    <a:dk1>
      <a:srgbClr val="000000"/>
    </a:dk1>
    <a:lt1>
      <a:srgbClr val="FFFFFF"/>
    </a:lt1>
    <a:dk2>
      <a:srgbClr val="000000"/>
    </a:dk2>
    <a:lt2>
      <a:srgbClr val="000099"/>
    </a:lt2>
    <a:accent1>
      <a:srgbClr val="FF6633"/>
    </a:accent1>
    <a:accent2>
      <a:srgbClr val="FF00FF"/>
    </a:accent2>
    <a:accent3>
      <a:srgbClr val="FFFFFF"/>
    </a:accent3>
    <a:accent4>
      <a:srgbClr val="000000"/>
    </a:accent4>
    <a:accent5>
      <a:srgbClr val="FFB8AD"/>
    </a:accent5>
    <a:accent6>
      <a:srgbClr val="E700E7"/>
    </a:accent6>
    <a:hlink>
      <a:srgbClr val="FF0000"/>
    </a:hlink>
    <a:folHlink>
      <a:srgbClr val="808080"/>
    </a:folHlink>
  </a:clrScheme>
  <a:fontScheme name="Standard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D:\WINNT\Profiles\cora\Application Data\Microsoft\Templates\Standard.pot</Template>
  <TotalTime>13378</TotalTime>
  <Words>2956</Words>
  <Application>Microsoft Office PowerPoint</Application>
  <PresentationFormat>On-screen Show (4:3)</PresentationFormat>
  <Paragraphs>440</Paragraphs>
  <Slides>44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 Unicode MS</vt:lpstr>
      <vt:lpstr>Arial</vt:lpstr>
      <vt:lpstr>Monotype Sorts</vt:lpstr>
      <vt:lpstr>Symbol</vt:lpstr>
      <vt:lpstr>Times New Roman</vt:lpstr>
      <vt:lpstr>Wingdings</vt:lpstr>
      <vt:lpstr>Standard</vt:lpstr>
      <vt:lpstr>Equation</vt:lpstr>
      <vt:lpstr>Chart</vt:lpstr>
      <vt:lpstr>Introduction to Powder X-ray Diffraction</vt:lpstr>
      <vt:lpstr>History of Powder Diffraction</vt:lpstr>
      <vt:lpstr>PowerPoint Presentation</vt:lpstr>
      <vt:lpstr>Physical Basis of Powder Diffraction</vt:lpstr>
      <vt:lpstr>Scattering of X-rays and Neutrons by Atoms</vt:lpstr>
      <vt:lpstr>PowerPoint Presentation</vt:lpstr>
      <vt:lpstr>Resonant X-ray Scattering Experiments</vt:lpstr>
      <vt:lpstr>PowerPoint Presentation</vt:lpstr>
      <vt:lpstr>Neutrons: Coherent and Incoherent Scattering</vt:lpstr>
      <vt:lpstr>Goal of crystallography: Get structure</vt:lpstr>
      <vt:lpstr>What is a Powder?</vt:lpstr>
      <vt:lpstr>Observations from Single Crystals</vt:lpstr>
      <vt:lpstr>Observations from Powders</vt:lpstr>
      <vt:lpstr>Somewhere in Between</vt:lpstr>
      <vt:lpstr>Powder Data Display</vt:lpstr>
      <vt:lpstr>Why Use Powder Diffraction?</vt:lpstr>
      <vt:lpstr>Powder crystallography before Rietveld</vt:lpstr>
      <vt:lpstr>Modern Use: What Information Can We Get From Powder Diffraction Data?</vt:lpstr>
      <vt:lpstr>What Information Can We Get From Powder Diffraction Data? (Cont’d)</vt:lpstr>
      <vt:lpstr>What Information Can We Get From Powder Diffraction Data? (Cont’d)</vt:lpstr>
      <vt:lpstr>What Information Can We Get From Powder Diffraction Data? (Cont’d)</vt:lpstr>
      <vt:lpstr>Extracting Information from the Diffractogram</vt:lpstr>
      <vt:lpstr>Peak Positions</vt:lpstr>
      <vt:lpstr>Standards</vt:lpstr>
      <vt:lpstr>Internal Standards</vt:lpstr>
      <vt:lpstr>Peak Intensities</vt:lpstr>
      <vt:lpstr>Preferred Orientation</vt:lpstr>
      <vt:lpstr>Surface Roughness Effects (Microabsorption Problem)</vt:lpstr>
      <vt:lpstr>Peak Shapes</vt:lpstr>
      <vt:lpstr>Examples of Peak Shapes</vt:lpstr>
      <vt:lpstr>Sample Related Peak Broadening</vt:lpstr>
      <vt:lpstr>Sample related peak broadening</vt:lpstr>
      <vt:lpstr>Powder Diffraction Detector Options</vt:lpstr>
      <vt:lpstr>Powder Diffraction Detector Options</vt:lpstr>
      <vt:lpstr>Reactor Sources</vt:lpstr>
      <vt:lpstr>Spallation Source – TOF Experiments</vt:lpstr>
      <vt:lpstr>Neutron Instruments</vt:lpstr>
      <vt:lpstr>Powder Pattern Analysis Beyond Search/Match</vt:lpstr>
      <vt:lpstr>Major Breakthrough: Overlapped Reflections</vt:lpstr>
      <vt:lpstr>What is the Rietveld Method?</vt:lpstr>
      <vt:lpstr>Parameters in Rietveld Refinements</vt:lpstr>
      <vt:lpstr>Possibilities</vt:lpstr>
      <vt:lpstr>Limitations</vt:lpstr>
      <vt:lpstr>Useful Resources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SDPD</dc:title>
  <dc:creator>cora</dc:creator>
  <cp:lastModifiedBy>sknight@anl.gov</cp:lastModifiedBy>
  <cp:revision>243</cp:revision>
  <cp:lastPrinted>1999-12-08T18:08:18Z</cp:lastPrinted>
  <dcterms:created xsi:type="dcterms:W3CDTF">1999-02-25T14:31:56Z</dcterms:created>
  <dcterms:modified xsi:type="dcterms:W3CDTF">2017-07-31T21:19:09Z</dcterms:modified>
</cp:coreProperties>
</file>